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256" r:id="rId2"/>
    <p:sldId id="413" r:id="rId3"/>
    <p:sldId id="295" r:id="rId4"/>
    <p:sldId id="355" r:id="rId5"/>
    <p:sldId id="356" r:id="rId6"/>
    <p:sldId id="357" r:id="rId7"/>
    <p:sldId id="358" r:id="rId8"/>
    <p:sldId id="361" r:id="rId9"/>
    <p:sldId id="410" r:id="rId10"/>
    <p:sldId id="415" r:id="rId11"/>
    <p:sldId id="389" r:id="rId12"/>
    <p:sldId id="416" r:id="rId13"/>
    <p:sldId id="417" r:id="rId14"/>
    <p:sldId id="418" r:id="rId15"/>
    <p:sldId id="420" r:id="rId16"/>
    <p:sldId id="388" r:id="rId17"/>
    <p:sldId id="419" r:id="rId18"/>
    <p:sldId id="421" r:id="rId19"/>
    <p:sldId id="423" r:id="rId20"/>
    <p:sldId id="424" r:id="rId21"/>
    <p:sldId id="425" r:id="rId22"/>
    <p:sldId id="392" r:id="rId23"/>
    <p:sldId id="426" r:id="rId24"/>
    <p:sldId id="427" r:id="rId25"/>
    <p:sldId id="433" r:id="rId26"/>
    <p:sldId id="422" r:id="rId27"/>
    <p:sldId id="435" r:id="rId28"/>
    <p:sldId id="430" r:id="rId29"/>
    <p:sldId id="432" r:id="rId30"/>
    <p:sldId id="473" r:id="rId31"/>
    <p:sldId id="436" r:id="rId32"/>
    <p:sldId id="441" r:id="rId33"/>
    <p:sldId id="431" r:id="rId34"/>
    <p:sldId id="437" r:id="rId35"/>
    <p:sldId id="439" r:id="rId36"/>
    <p:sldId id="440" r:id="rId37"/>
    <p:sldId id="393" r:id="rId38"/>
    <p:sldId id="476" r:id="rId39"/>
    <p:sldId id="442" r:id="rId40"/>
    <p:sldId id="444" r:id="rId41"/>
    <p:sldId id="445" r:id="rId42"/>
    <p:sldId id="443" r:id="rId43"/>
    <p:sldId id="446" r:id="rId44"/>
    <p:sldId id="447" r:id="rId45"/>
    <p:sldId id="450" r:id="rId46"/>
    <p:sldId id="449" r:id="rId47"/>
    <p:sldId id="452" r:id="rId48"/>
    <p:sldId id="448" r:id="rId49"/>
    <p:sldId id="451" r:id="rId50"/>
    <p:sldId id="474" r:id="rId51"/>
    <p:sldId id="453" r:id="rId52"/>
    <p:sldId id="454" r:id="rId53"/>
    <p:sldId id="472" r:id="rId54"/>
    <p:sldId id="455" r:id="rId55"/>
    <p:sldId id="456" r:id="rId56"/>
    <p:sldId id="477" r:id="rId57"/>
    <p:sldId id="457" r:id="rId58"/>
    <p:sldId id="468" r:id="rId59"/>
    <p:sldId id="469" r:id="rId60"/>
    <p:sldId id="470" r:id="rId61"/>
    <p:sldId id="475" r:id="rId62"/>
    <p:sldId id="406" r:id="rId63"/>
    <p:sldId id="350" r:id="rId64"/>
    <p:sldId id="351" r:id="rId65"/>
    <p:sldId id="348" r:id="rId66"/>
    <p:sldId id="349" r:id="rId67"/>
    <p:sldId id="401" r:id="rId68"/>
    <p:sldId id="479" r:id="rId69"/>
    <p:sldId id="478" r:id="rId70"/>
    <p:sldId id="438" r:id="rId71"/>
    <p:sldId id="339" r:id="rId72"/>
    <p:sldId id="313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áš Sekanina" initials="LS" lastIdx="1" clrIdx="0">
    <p:extLst>
      <p:ext uri="{19B8F6BF-5375-455C-9EA6-DF929625EA0E}">
        <p15:presenceInfo xmlns:p15="http://schemas.microsoft.com/office/powerpoint/2012/main" userId="S::sekanina@vutbr.cz::5da519e2-dae1-4b87-a73d-2cf78d8185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85B9"/>
    <a:srgbClr val="B9000C"/>
    <a:srgbClr val="FFCCCC"/>
    <a:srgbClr val="FE000C"/>
    <a:srgbClr val="FFE9A3"/>
    <a:srgbClr val="CCFFCC"/>
    <a:srgbClr val="223B51"/>
    <a:srgbClr val="00A9E0"/>
    <a:srgbClr val="5B9B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1119" autoAdjust="0"/>
  </p:normalViewPr>
  <p:slideViewPr>
    <p:cSldViewPr showGuides="1">
      <p:cViewPr varScale="1">
        <p:scale>
          <a:sx n="128" d="100"/>
          <a:sy n="128" d="100"/>
        </p:scale>
        <p:origin x="120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mization_(mathematics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fferentiable_function" TargetMode="External"/><Relationship Id="rId5" Type="http://schemas.openxmlformats.org/officeDocument/2006/relationships/hyperlink" Target="https://en.wikipedia.org/wiki/Continuous_function" TargetMode="External"/><Relationship Id="rId4" Type="http://schemas.openxmlformats.org/officeDocument/2006/relationships/hyperlink" Target="https://en.wikipedia.org/wiki/Gradien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64692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Random optimization (RO)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 is a family of numerical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 methods that do not require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  <a:hlinkClick r:id="rId4" tooltip="Gradient"/>
              </a:rPr>
              <a:t>gradient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 of the problem to be optimized and RO can hence be used on functions that are not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  <a:hlinkClick r:id="rId5" tooltip="Continuous function"/>
              </a:rPr>
              <a:t>continuous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  <a:hlinkClick r:id="rId6" tooltip="Differentiable function"/>
              </a:rPr>
              <a:t>differentiable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. Such optimization methods are also known as direct-search, derivative-free, or black-box methods.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10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343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2441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3704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8118511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4564" y="-26639"/>
            <a:ext cx="9148564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5598114" cy="1032048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/>
              <a:t>Kliknutím lze upravit styl předlohy.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85"/>
            <a:ext cx="5598114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805615" y="-100013"/>
            <a:ext cx="2159000" cy="6196013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323855" y="-100013"/>
            <a:ext cx="6329363" cy="6196013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6" name="Obdélník 5"/>
          <p:cNvSpPr/>
          <p:nvPr userDrawn="1"/>
        </p:nvSpPr>
        <p:spPr bwMode="auto">
          <a:xfrm>
            <a:off x="0" y="0"/>
            <a:ext cx="9144000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23851" y="765175"/>
            <a:ext cx="42433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719643" y="765175"/>
            <a:ext cx="4244975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323855" y="-100013"/>
            <a:ext cx="7699375" cy="720726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692706"/>
            <a:ext cx="5111750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cs-CZ" noProof="0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grpSp>
        <p:nvGrpSpPr>
          <p:cNvPr id="2" name="Skupina 1"/>
          <p:cNvGrpSpPr/>
          <p:nvPr userDrawn="1"/>
        </p:nvGrpSpPr>
        <p:grpSpPr>
          <a:xfrm>
            <a:off x="0" y="0"/>
            <a:ext cx="9144000" cy="547697"/>
            <a:chOff x="0" y="1"/>
            <a:chExt cx="9144000" cy="547697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73"/>
              <a:ext cx="9144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9144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111135"/>
            <a:ext cx="8820145" cy="2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" y="690568"/>
            <a:ext cx="8796861" cy="559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3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Design of Power-Efficient Approximate Multipliers for Approximate Artificial Neural Networks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1673" y="6542160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/>
              <a:pPr/>
              <a:t>‹#›</a:t>
            </a:fld>
            <a:endParaRPr lang="en-US" altLang="cs-CZ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15900" y="115889"/>
            <a:ext cx="47625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64505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3" r:id="rId3"/>
    <p:sldLayoutId id="2147483704" r:id="rId4"/>
    <p:sldLayoutId id="2147483705" r:id="rId5"/>
    <p:sldLayoutId id="2147483707" r:id="rId6"/>
    <p:sldLayoutId id="2147483710" r:id="rId7"/>
    <p:sldLayoutId id="2147483711" r:id="rId8"/>
    <p:sldLayoutId id="2147483708" r:id="rId9"/>
    <p:sldLayoutId id="2147483712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167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3" Type="http://schemas.openxmlformats.org/officeDocument/2006/relationships/oleObject" Target="../embeddings/oleObject2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7.jpe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20" Type="http://schemas.openxmlformats.org/officeDocument/2006/relationships/image" Target="../media/image25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11" Type="http://schemas.openxmlformats.org/officeDocument/2006/relationships/image" Target="../media/image26.jpeg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19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4.wmf"/><Relationship Id="rId22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zcrW6xZAtI" TargetMode="External"/><Relationship Id="rId2" Type="http://schemas.openxmlformats.org/officeDocument/2006/relationships/hyperlink" Target="https://www.youtube.com/watch?v=Kt7J1Kbwco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11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0.png"/><Relationship Id="rId4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908721"/>
            <a:ext cx="8028892" cy="2334246"/>
          </a:xfrm>
        </p:spPr>
        <p:txBody>
          <a:bodyPr/>
          <a:lstStyle/>
          <a:p>
            <a:pPr algn="ctr"/>
            <a:r>
              <a:rPr lang="en-US" sz="4800" dirty="0"/>
              <a:t>Genetic Programming</a:t>
            </a:r>
            <a:endParaRPr lang="cs-CZ" altLang="cs-CZ" sz="48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91072" y="3621460"/>
            <a:ext cx="7669359" cy="2543844"/>
          </a:xfrm>
        </p:spPr>
        <p:txBody>
          <a:bodyPr/>
          <a:lstStyle/>
          <a:p>
            <a:pPr algn="ctr"/>
            <a:r>
              <a:rPr lang="cs-CZ" altLang="cs-CZ" sz="2800" dirty="0"/>
              <a:t>Lukáš Sekanina</a:t>
            </a:r>
            <a:endParaRPr lang="en-US" altLang="cs-CZ" sz="2800" dirty="0"/>
          </a:p>
          <a:p>
            <a:pPr algn="ctr"/>
            <a:r>
              <a:rPr lang="en-US" altLang="cs-CZ" dirty="0">
                <a:solidFill>
                  <a:schemeClr val="bg1">
                    <a:lumMod val="50000"/>
                  </a:schemeClr>
                </a:solidFill>
              </a:rPr>
              <a:t>Faculty of Information Technology</a:t>
            </a:r>
          </a:p>
          <a:p>
            <a:pPr algn="ctr"/>
            <a:r>
              <a:rPr lang="en-US" altLang="cs-CZ" dirty="0">
                <a:solidFill>
                  <a:schemeClr val="bg1">
                    <a:lumMod val="50000"/>
                  </a:schemeClr>
                </a:solidFill>
              </a:rPr>
              <a:t>Brno University of Technology</a:t>
            </a:r>
          </a:p>
          <a:p>
            <a:pPr algn="ctr"/>
            <a:r>
              <a:rPr lang="en-US" altLang="cs-CZ" sz="1800" dirty="0">
                <a:solidFill>
                  <a:schemeClr val="bg1">
                    <a:lumMod val="50000"/>
                  </a:schemeClr>
                </a:solidFill>
              </a:rPr>
              <a:t>sekanina@fit.vutbr.cz</a:t>
            </a:r>
          </a:p>
          <a:p>
            <a:pPr algn="ctr"/>
            <a:r>
              <a:rPr lang="cs-CZ" altLang="cs-CZ" sz="1800" dirty="0">
                <a:solidFill>
                  <a:schemeClr val="bg1">
                    <a:lumMod val="50000"/>
                  </a:schemeClr>
                </a:solidFill>
              </a:rPr>
              <a:t>https://www.fit.vut.cz/person/sekanina/</a:t>
            </a:r>
            <a:endParaRPr lang="en-US" altLang="cs-CZ" sz="1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cs-CZ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BISSIT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, July </a:t>
            </a:r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, 20</a:t>
            </a:r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endParaRPr lang="cs-CZ" altLang="cs-CZ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820145" cy="298430"/>
          </a:xfrm>
        </p:spPr>
        <p:txBody>
          <a:bodyPr/>
          <a:lstStyle/>
          <a:p>
            <a:r>
              <a:rPr lang="en-US" dirty="0"/>
              <a:t>Black box optimization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10</a:t>
            </a:fld>
            <a:endParaRPr lang="en-US" altLang="cs-CZ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A451C4F-A217-48D3-B0E1-ECB19982A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7" y="728699"/>
            <a:ext cx="8749096" cy="133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Find the maximum (or minimum) of function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cs-CZ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cs-CZ" sz="20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 </a:t>
            </a:r>
            <a:r>
              <a:rPr kumimoji="0" lang="en-US" altLang="cs-CZ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kumimoji="0" lang="en-US" altLang="cs-CZ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cs-CZ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Nothing is supposed about </a:t>
            </a:r>
            <a:r>
              <a:rPr lang="en-US" altLang="cs-CZ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cs-CZ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but we must be able to evaluate </a:t>
            </a:r>
            <a:r>
              <a:rPr lang="en-US" altLang="cs-CZ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</a:t>
            </a:r>
            <a:endParaRPr lang="en-US" altLang="cs-CZ" sz="20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cs-CZ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Constrains can be introduced; e.g., </a:t>
            </a:r>
            <a:r>
              <a:rPr lang="en-US" altLang="cs-CZ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cs-CZ" sz="2000" b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cs-CZ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not defined for some inputs.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Example for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cs-CZ" sz="20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,10&gt;,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,10&gt;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find the maximum of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cs-CZ" altLang="cs-CZ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vzorec">
            <a:extLst>
              <a:ext uri="{FF2B5EF4-FFF2-40B4-BE49-F238E27FC236}">
                <a16:creationId xmlns:a16="http://schemas.microsoft.com/office/drawing/2014/main" id="{888275EC-45C9-4AB4-BC0C-8695C086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1" y="2008789"/>
            <a:ext cx="4690530" cy="4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74828" y="2173250"/>
            <a:ext cx="8445322" cy="4269827"/>
            <a:chOff x="374828" y="2173250"/>
            <a:chExt cx="8445322" cy="4269827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E04F1C3F-ACE1-4719-A640-A86C944E6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1150" y="2173250"/>
              <a:ext cx="341632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randomly generated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dirty="0">
                  <a:solidFill>
                    <a:srgbClr val="1B85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candidate solution </a:t>
              </a:r>
              <a:r>
                <a:rPr lang="en-US" altLang="cs-CZ" sz="20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(24 bits):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000011000011  110011001100</a:t>
              </a:r>
              <a:endParaRPr lang="cs-CZ" altLang="cs-CZ" sz="20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A1B4B134-82B6-4BE8-9566-41416185554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066551" y="2550361"/>
              <a:ext cx="358775" cy="1620678"/>
            </a:xfrm>
            <a:prstGeom prst="leftBrace">
              <a:avLst>
                <a:gd name="adj1" fmla="val 40155"/>
                <a:gd name="adj2" fmla="val 5031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BCF24254-FD4E-41D3-ABCC-2EE7BD992D7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758752" y="2658385"/>
              <a:ext cx="358775" cy="1404629"/>
            </a:xfrm>
            <a:prstGeom prst="leftBrace">
              <a:avLst>
                <a:gd name="adj1" fmla="val 40155"/>
                <a:gd name="adj2" fmla="val 5031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2FFC7FEC-2BB4-44ED-8CA3-236D0937F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325" y="3468650"/>
              <a:ext cx="5143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cs-CZ" sz="2000" b="0" baseline="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endParaRPr lang="cs-CZ" altLang="cs-CZ" sz="2000" b="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A547D915-D9D3-477D-92BD-DD3D925C5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6550" y="3432137"/>
              <a:ext cx="5143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cs-CZ" sz="2000" b="0" baseline="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endParaRPr lang="cs-CZ" altLang="cs-CZ" sz="2000" b="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91A72F20-239C-4703-9DBF-122B00ABA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3973475"/>
              <a:ext cx="3455987" cy="1920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dirty="0">
                  <a:solidFill>
                    <a:srgbClr val="1B85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Fitness value </a:t>
              </a:r>
              <a:r>
                <a:rPr lang="en-US" altLang="cs-CZ" sz="20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~ the quality of the candidate solution: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cs-CZ" sz="2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cs-CZ" sz="2000" b="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cs-CZ" sz="2000" b="0" baseline="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r>
                <a:rPr lang="en-US" altLang="cs-CZ" sz="2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cs-CZ" sz="2000" b="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cs-CZ" sz="2000" b="0" baseline="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r>
                <a:rPr lang="en-US" altLang="cs-CZ" sz="2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cs-CZ" sz="2000" b="0" dirty="0">
                <a:solidFill>
                  <a:srgbClr val="000000"/>
                </a:solidFill>
                <a:latin typeface="Arial Unicode MS" pitchFamily="34" charset="-128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000" b="0" dirty="0">
                  <a:solidFill>
                    <a:srgbClr val="1B85B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 space size</a:t>
              </a:r>
              <a:r>
                <a:rPr lang="en-US" altLang="cs-CZ" sz="20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2</a:t>
              </a:r>
              <a:r>
                <a:rPr lang="en-US" altLang="cs-CZ" sz="2000" b="0" baseline="30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cs-CZ" altLang="cs-CZ" sz="2000" b="0" dirty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94611768-631A-4E84-887D-6E957C9D6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28" y="6104523"/>
              <a:ext cx="70198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600" b="0" dirty="0">
                  <a:solidFill>
                    <a:srgbClr val="000000"/>
                  </a:solidFill>
                  <a:latin typeface="Arial Unicode MS" pitchFamily="34" charset="-128"/>
                </a:rPr>
                <a:t>Mapping of binary numbers to real numbers &lt;-10;10&gt; is not discussed here.</a:t>
              </a:r>
              <a:endParaRPr lang="cs-CZ" altLang="cs-CZ" sz="1600" b="0" dirty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4828" y="2708275"/>
            <a:ext cx="5205284" cy="2882853"/>
            <a:chOff x="374828" y="2708275"/>
            <a:chExt cx="5205284" cy="2882853"/>
          </a:xfrm>
        </p:grpSpPr>
        <p:grpSp>
          <p:nvGrpSpPr>
            <p:cNvPr id="17" name="Group 16"/>
            <p:cNvGrpSpPr/>
            <p:nvPr/>
          </p:nvGrpSpPr>
          <p:grpSpPr>
            <a:xfrm>
              <a:off x="755650" y="2708275"/>
              <a:ext cx="4392613" cy="2563813"/>
              <a:chOff x="755650" y="2708275"/>
              <a:chExt cx="4392613" cy="256381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755650" y="2708275"/>
                <a:ext cx="4392613" cy="2563813"/>
                <a:chOff x="755650" y="2708275"/>
                <a:chExt cx="4392613" cy="2563813"/>
              </a:xfrm>
            </p:grpSpPr>
            <p:pic>
              <p:nvPicPr>
                <p:cNvPr id="7" name="Picture 4" descr="fce_landscape">
                  <a:extLst>
                    <a:ext uri="{FF2B5EF4-FFF2-40B4-BE49-F238E27FC236}">
                      <a16:creationId xmlns:a16="http://schemas.microsoft.com/office/drawing/2014/main" id="{72E4750D-5FB4-4B48-8798-59D59ED5D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650" y="2708275"/>
                  <a:ext cx="4392613" cy="25638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 Box 14">
                  <a:extLst>
                    <a:ext uri="{FF2B5EF4-FFF2-40B4-BE49-F238E27FC236}">
                      <a16:creationId xmlns:a16="http://schemas.microsoft.com/office/drawing/2014/main" id="{D6657158-A1E2-4A21-AF65-E66686D890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9800000">
                  <a:off x="827088" y="3284538"/>
                  <a:ext cx="4125912" cy="641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cs-CZ" sz="3600" b="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</a:rPr>
                    <a:t>Invisible in real apps</a:t>
                  </a:r>
                  <a:r>
                    <a:rPr lang="en-US" altLang="cs-CZ" sz="2800" b="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</a:rPr>
                    <a:t>!</a:t>
                  </a:r>
                  <a:endParaRPr lang="cs-CZ" altLang="cs-CZ" sz="2800" b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Text Box 16">
                <a:extLst>
                  <a:ext uri="{FF2B5EF4-FFF2-40B4-BE49-F238E27FC236}">
                    <a16:creationId xmlns:a16="http://schemas.microsoft.com/office/drawing/2014/main" id="{AEBAC053-635B-4900-8E59-2E82AE686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8175" y="4832350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cs-CZ" sz="2000" b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x</a:t>
                </a:r>
                <a:endParaRPr lang="cs-CZ" altLang="cs-CZ" sz="2000" b="0" baseline="30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Text Box 17">
                <a:extLst>
                  <a:ext uri="{FF2B5EF4-FFF2-40B4-BE49-F238E27FC236}">
                    <a16:creationId xmlns:a16="http://schemas.microsoft.com/office/drawing/2014/main" id="{47BF27AE-1F0F-46BF-BDF2-E9125F886B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2288" y="4797387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cs-CZ" sz="2000" b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cs-CZ" altLang="cs-CZ" sz="2000" b="0" baseline="300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74828" y="5337212"/>
              <a:ext cx="52052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050" dirty="0">
                  <a:solidFill>
                    <a:srgbClr val="FF0000"/>
                  </a:solidFill>
                </a:rPr>
                <a:t>Evaluating a single point can take hours in a real optimization problem!!!</a:t>
              </a:r>
              <a:endParaRPr lang="cs-CZ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72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sz="2800" dirty="0"/>
              <a:t>Random </a:t>
            </a:r>
            <a:r>
              <a:rPr lang="cs-CZ" altLang="cs-CZ" sz="2800" dirty="0"/>
              <a:t>S</a:t>
            </a:r>
            <a:r>
              <a:rPr lang="en-US" altLang="cs-CZ" sz="2800" dirty="0" err="1"/>
              <a:t>earch</a:t>
            </a:r>
            <a:r>
              <a:rPr lang="en-US" altLang="cs-CZ" sz="2800" dirty="0"/>
              <a:t> </a:t>
            </a:r>
            <a:r>
              <a:rPr lang="en-US" altLang="cs-CZ" sz="2800" dirty="0">
                <a:solidFill>
                  <a:srgbClr val="3399FF"/>
                </a:solidFill>
              </a:rPr>
              <a:t>vs</a:t>
            </a:r>
            <a:r>
              <a:rPr lang="en-US" altLang="cs-CZ" sz="2800" dirty="0"/>
              <a:t> Hill Climbing </a:t>
            </a:r>
            <a:r>
              <a:rPr lang="en-US" altLang="cs-CZ" sz="2800" dirty="0">
                <a:solidFill>
                  <a:srgbClr val="3399FF"/>
                </a:solidFill>
              </a:rPr>
              <a:t>vs</a:t>
            </a:r>
            <a:r>
              <a:rPr lang="en-US" altLang="cs-CZ" sz="2800" dirty="0"/>
              <a:t> Evolutionary Algorithm</a:t>
            </a:r>
            <a:endParaRPr lang="cs-CZ" altLang="cs-C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11</a:t>
            </a:fld>
            <a:endParaRPr lang="en-US" altLang="cs-CZ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F3375-33A6-46AA-A4EE-7D004EE65972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620688"/>
            <a:ext cx="2884487" cy="5781675"/>
            <a:chOff x="3833" y="436"/>
            <a:chExt cx="1817" cy="3642"/>
          </a:xfrm>
        </p:grpSpPr>
        <p:pic>
          <p:nvPicPr>
            <p:cNvPr id="7" name="Picture 6" descr="fce_landscape">
              <a:extLst>
                <a:ext uri="{FF2B5EF4-FFF2-40B4-BE49-F238E27FC236}">
                  <a16:creationId xmlns:a16="http://schemas.microsoft.com/office/drawing/2014/main" id="{388E5A4B-8A1D-4D63-8B6D-52B08F076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501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fce_landscape">
              <a:extLst>
                <a:ext uri="{FF2B5EF4-FFF2-40B4-BE49-F238E27FC236}">
                  <a16:creationId xmlns:a16="http://schemas.microsoft.com/office/drawing/2014/main" id="{3F5FE2B8-B375-4059-9C2C-5AF177C36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1589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fce_landscape">
              <a:extLst>
                <a:ext uri="{FF2B5EF4-FFF2-40B4-BE49-F238E27FC236}">
                  <a16:creationId xmlns:a16="http://schemas.microsoft.com/office/drawing/2014/main" id="{6F738474-ADF4-4897-B3EF-9C5BC9E8F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2723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DB95D210-D0CB-44C4-8CC0-722AE3A49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436"/>
              <a:ext cx="4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800" b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EA</a:t>
              </a:r>
              <a:endParaRPr lang="cs-CZ" alt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ECC9DE-08F9-44EE-9FF7-B41CDE484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9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D5FED4-E0AB-4BBB-BF8D-FE06A5B47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07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C234DD-12F1-4005-BB99-9E79608BF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75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76ADD9-34B2-4CF6-8499-5BFCE1CE1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84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5D4173-222E-4A73-9D6E-81E72FDE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98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D7164E-F7A9-4F9D-AEBE-6E2DBFDC4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211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C67540-786A-43D2-A574-5746F97BC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069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F39C3D-7E5A-4969-A2EB-448544E93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84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0C8A88-6B9D-45F8-8DA8-2888FE78D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193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9736D6-25FB-4A16-B03B-6219F1A87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188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02F4E2-DC56-4A02-B892-F1EDA7292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3248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519B79-5BF3-409E-A6E8-4FE561293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88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586DD5-B435-440D-AE9E-C8121F065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97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5A222C8-C1E8-4601-B4A3-F1DAD12BF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97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7AF733-C029-44FB-9515-A74A5B8B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976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8B34A47C-2DEA-4888-9EAA-A6308EA55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7" y="3748"/>
              <a:ext cx="180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 dirty="0">
                  <a:solidFill>
                    <a:srgbClr val="000000"/>
                  </a:solidFill>
                  <a:latin typeface="Arial Unicode MS" pitchFamily="34" charset="-128"/>
                </a:rPr>
                <a:t>Population of candidate solutions;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 dirty="0">
                  <a:solidFill>
                    <a:srgbClr val="000000"/>
                  </a:solidFill>
                  <a:latin typeface="Arial Unicode MS" pitchFamily="34" charset="-128"/>
                </a:rPr>
                <a:t>selection and recombination.</a:t>
              </a:r>
              <a:endParaRPr lang="cs-CZ" altLang="cs-CZ" sz="1400" b="0" dirty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B638A8-6514-4EBE-9A51-D928DC4EB805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620688"/>
            <a:ext cx="3095625" cy="5889625"/>
            <a:chOff x="1837" y="436"/>
            <a:chExt cx="1950" cy="3710"/>
          </a:xfrm>
        </p:grpSpPr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4CB5B71D-76CB-496A-AABD-2529E92CB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3743"/>
              <a:ext cx="1315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200" b="0">
                  <a:solidFill>
                    <a:srgbClr val="000000"/>
                  </a:solidFill>
                  <a:latin typeface="Arial Unicode MS" pitchFamily="34" charset="-128"/>
                </a:rPr>
                <a:t>Exploits a small area and gets stuck at a local optimum</a:t>
              </a:r>
              <a:endParaRPr lang="cs-CZ" altLang="cs-CZ" sz="12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pic>
          <p:nvPicPr>
            <p:cNvPr id="29" name="Picture 28" descr="fce_landscape">
              <a:extLst>
                <a:ext uri="{FF2B5EF4-FFF2-40B4-BE49-F238E27FC236}">
                  <a16:creationId xmlns:a16="http://schemas.microsoft.com/office/drawing/2014/main" id="{266B819E-699A-4534-836E-7343070A0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501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fce_landscape">
              <a:extLst>
                <a:ext uri="{FF2B5EF4-FFF2-40B4-BE49-F238E27FC236}">
                  <a16:creationId xmlns:a16="http://schemas.microsoft.com/office/drawing/2014/main" id="{1079ECAF-56B2-4504-AAF7-AD777455B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589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 descr="fce_landscape">
              <a:extLst>
                <a:ext uri="{FF2B5EF4-FFF2-40B4-BE49-F238E27FC236}">
                  <a16:creationId xmlns:a16="http://schemas.microsoft.com/office/drawing/2014/main" id="{299BA205-7BB8-4382-B757-83ED43FB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2723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35A810D9-8A56-4B76-9A1D-AFC839106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" y="436"/>
              <a:ext cx="4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800" b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HC</a:t>
              </a:r>
              <a:endParaRPr lang="cs-CZ" altLang="cs-CZ" sz="2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14355E-B3B0-40CA-A8D5-863A4B8CA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98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EA4282-DA55-43EC-BF8F-B04FE4B88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035"/>
              <a:ext cx="426" cy="67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BCC15A-7BE3-43E4-B805-7965C9D63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1570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7CCBD5-4E5F-4444-B86C-626FE807A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480"/>
              <a:ext cx="45" cy="226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id="{53FAD506-19B6-468D-8A55-0DEEDA6FD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1480"/>
              <a:ext cx="7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>
                  <a:solidFill>
                    <a:srgbClr val="000000"/>
                  </a:solidFill>
                  <a:latin typeface="Arial Unicode MS" pitchFamily="34" charset="-128"/>
                </a:rPr>
                <a:t>neighborhood</a:t>
              </a:r>
              <a:endParaRPr lang="cs-CZ" altLang="cs-CZ" sz="14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9F581C1B-967F-4572-908C-D1E88671F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1" y="1570"/>
              <a:ext cx="318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960F56-778A-4E45-A838-D55C6E22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023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229A577-5073-4F7C-BE57-F21D6C7D7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203"/>
              <a:ext cx="426" cy="683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C2485-3287-4E18-9A56-5A085AB08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660"/>
              <a:ext cx="45" cy="226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42" name="Text Box 41">
              <a:extLst>
                <a:ext uri="{FF2B5EF4-FFF2-40B4-BE49-F238E27FC236}">
                  <a16:creationId xmlns:a16="http://schemas.microsoft.com/office/drawing/2014/main" id="{BB27D0B8-973F-457F-A782-2E3C6B014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2648"/>
              <a:ext cx="7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>
                  <a:solidFill>
                    <a:srgbClr val="000000"/>
                  </a:solidFill>
                  <a:latin typeface="Arial Unicode MS" pitchFamily="34" charset="-128"/>
                </a:rPr>
                <a:t>neighborhood</a:t>
              </a:r>
              <a:endParaRPr lang="cs-CZ" altLang="cs-CZ" sz="14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53AF9BED-DAF6-429E-BB27-AE4E7874E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38"/>
              <a:ext cx="318" cy="12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306211-8FE6-4370-8786-28FC62AD8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2614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6AB215-2BA8-4BB8-B566-5FD89B35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523"/>
              <a:ext cx="45" cy="227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FA0DF8D1-59E9-4009-93AE-F9BC70190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1" y="2568"/>
              <a:ext cx="318" cy="13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48B328-C6F2-4F27-BAB0-77BF21E5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112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BD0E636-184D-4C38-A2E0-051F6D77A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3337"/>
              <a:ext cx="426" cy="683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DD65B8-0114-4391-B3DE-04ADD7C4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61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0D53F2-2EC9-4C70-9AAD-AAE8063D5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794"/>
              <a:ext cx="45" cy="226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49D0FBA-D256-47C4-946A-C3828A602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657"/>
              <a:ext cx="45" cy="227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803D21-DBA3-4FC3-894B-FA3FF904C4DE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620688"/>
            <a:ext cx="2952751" cy="5830888"/>
            <a:chOff x="113" y="436"/>
            <a:chExt cx="1860" cy="3673"/>
          </a:xfrm>
        </p:grpSpPr>
        <p:pic>
          <p:nvPicPr>
            <p:cNvPr id="53" name="Picture 52" descr="fce_landscape">
              <a:extLst>
                <a:ext uri="{FF2B5EF4-FFF2-40B4-BE49-F238E27FC236}">
                  <a16:creationId xmlns:a16="http://schemas.microsoft.com/office/drawing/2014/main" id="{F42ECA08-BD4D-45E4-8D0D-C6D7826E7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490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fce_landscape">
              <a:extLst>
                <a:ext uri="{FF2B5EF4-FFF2-40B4-BE49-F238E27FC236}">
                  <a16:creationId xmlns:a16="http://schemas.microsoft.com/office/drawing/2014/main" id="{AFC3AB78-8202-4BE0-8B2A-2C86C59EF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578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 descr="fce_landscape">
              <a:extLst>
                <a:ext uri="{FF2B5EF4-FFF2-40B4-BE49-F238E27FC236}">
                  <a16:creationId xmlns:a16="http://schemas.microsoft.com/office/drawing/2014/main" id="{CE3BE621-5EEB-4493-92EF-969177E38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712"/>
              <a:ext cx="1769" cy="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F416AF-D4A9-4714-9FBE-0486AD8D3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125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766AFBD-7809-4523-B19C-C603D58B7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85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7E3086-60F5-46EA-947B-7858FF80A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3121"/>
              <a:ext cx="46" cy="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59" name="Text Box 58">
              <a:extLst>
                <a:ext uri="{FF2B5EF4-FFF2-40B4-BE49-F238E27FC236}">
                  <a16:creationId xmlns:a16="http://schemas.microsoft.com/office/drawing/2014/main" id="{03D899C6-4A8C-4534-9F41-4C7301AD2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436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2800" b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RS</a:t>
              </a:r>
              <a:endParaRPr lang="cs-CZ" alt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0" name="Text Box 59">
              <a:extLst>
                <a:ext uri="{FF2B5EF4-FFF2-40B4-BE49-F238E27FC236}">
                  <a16:creationId xmlns:a16="http://schemas.microsoft.com/office/drawing/2014/main" id="{D055C248-D607-4AF2-BF3C-A6BDAA89A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" y="3779"/>
              <a:ext cx="14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 dirty="0">
                  <a:solidFill>
                    <a:srgbClr val="000000"/>
                  </a:solidFill>
                  <a:latin typeface="Arial Unicode MS" pitchFamily="34" charset="-128"/>
                </a:rPr>
                <a:t>Highly explorative;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 dirty="0">
                  <a:solidFill>
                    <a:srgbClr val="000000"/>
                  </a:solidFill>
                  <a:latin typeface="Arial Unicode MS" pitchFamily="34" charset="-128"/>
                </a:rPr>
                <a:t>No info from previous steps</a:t>
              </a:r>
              <a:endParaRPr lang="cs-CZ" altLang="cs-CZ" sz="1400" b="0" dirty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61" name="Text Box 60">
              <a:extLst>
                <a:ext uri="{FF2B5EF4-FFF2-40B4-BE49-F238E27FC236}">
                  <a16:creationId xmlns:a16="http://schemas.microsoft.com/office/drawing/2014/main" id="{DB22AE45-1172-4E44-83C3-203CA0D3A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1" y="969"/>
              <a:ext cx="43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>
                  <a:solidFill>
                    <a:srgbClr val="000000"/>
                  </a:solidFill>
                  <a:latin typeface="Arial Unicode MS" pitchFamily="34" charset="-128"/>
                </a:rPr>
                <a:t>Step 1</a:t>
              </a:r>
              <a:endParaRPr lang="cs-CZ" altLang="cs-CZ" sz="14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62" name="Text Box 61">
              <a:extLst>
                <a:ext uri="{FF2B5EF4-FFF2-40B4-BE49-F238E27FC236}">
                  <a16:creationId xmlns:a16="http://schemas.microsoft.com/office/drawing/2014/main" id="{F58761CA-D0DA-4D3B-AF97-B634FC15F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1" y="2072"/>
              <a:ext cx="43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>
                  <a:solidFill>
                    <a:srgbClr val="000000"/>
                  </a:solidFill>
                  <a:latin typeface="Arial Unicode MS" pitchFamily="34" charset="-128"/>
                </a:rPr>
                <a:t>Step 2</a:t>
              </a:r>
              <a:endParaRPr lang="cs-CZ" altLang="cs-CZ" sz="14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63" name="Text Box 62">
              <a:extLst>
                <a:ext uri="{FF2B5EF4-FFF2-40B4-BE49-F238E27FC236}">
                  <a16:creationId xmlns:a16="http://schemas.microsoft.com/office/drawing/2014/main" id="{47AB978D-6FCF-463D-82D7-A671175B9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1" y="3206"/>
              <a:ext cx="43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400" b="0">
                  <a:solidFill>
                    <a:srgbClr val="000000"/>
                  </a:solidFill>
                  <a:latin typeface="Arial Unicode MS" pitchFamily="34" charset="-128"/>
                </a:rPr>
                <a:t>Step 3</a:t>
              </a:r>
              <a:endParaRPr lang="cs-CZ" altLang="cs-CZ" sz="1400" b="0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7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Darwinian Evolution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12</a:t>
            </a:fld>
            <a:endParaRPr lang="en-US" altLang="cs-CZ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7332F3-271A-44A3-AD11-2B9167958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77" y="600573"/>
            <a:ext cx="8193252" cy="592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indent="-609600">
              <a:buClr>
                <a:srgbClr val="000090"/>
              </a:buClr>
              <a:buSzPct val="70000"/>
              <a:buFontTx/>
              <a:buNone/>
              <a:defRPr/>
            </a:pPr>
            <a:r>
              <a:rPr lang="en-US" sz="2200" b="0" i="1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All species of life have descended from common ancestors.</a:t>
            </a:r>
          </a:p>
          <a:p>
            <a:pPr marL="609600" indent="-609600">
              <a:buClr>
                <a:srgbClr val="000090"/>
              </a:buClr>
              <a:buSzPct val="70000"/>
              <a:buFontTx/>
              <a:buNone/>
              <a:defRPr/>
            </a:pPr>
            <a:r>
              <a:rPr lang="en-US" sz="22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Four Postulates </a:t>
            </a:r>
          </a:p>
          <a:p>
            <a:pPr marL="533400" indent="-519113">
              <a:buClr>
                <a:srgbClr val="000090"/>
              </a:buClr>
              <a:buSzPct val="75000"/>
              <a:buFontTx/>
              <a:buAutoNum type="arabicPeriod"/>
              <a:defRPr/>
            </a:pP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Individuals within species are variable </a:t>
            </a:r>
          </a:p>
          <a:p>
            <a:pPr marL="533400" indent="-519113">
              <a:buClr>
                <a:srgbClr val="000090"/>
              </a:buClr>
              <a:buSzPct val="75000"/>
              <a:buFontTx/>
              <a:buAutoNum type="arabicPeriod"/>
              <a:defRPr/>
            </a:pP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Some of the variations are passed on to offspring </a:t>
            </a:r>
          </a:p>
          <a:p>
            <a:pPr marL="533400" indent="-519113">
              <a:buClr>
                <a:srgbClr val="000090"/>
              </a:buClr>
              <a:buSzPct val="75000"/>
              <a:buFontTx/>
              <a:buAutoNum type="arabicPeriod"/>
              <a:defRPr/>
            </a:pP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In every generation, more offspring are produced than can survive </a:t>
            </a:r>
          </a:p>
          <a:p>
            <a:pPr marL="533400" indent="-519113">
              <a:buClr>
                <a:srgbClr val="000090"/>
              </a:buClr>
              <a:buSzPct val="75000"/>
              <a:buFontTx/>
              <a:buAutoNum type="arabicPeriod"/>
              <a:defRPr/>
            </a:pP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The survival and reproduction of individuals are not random: The individuals who survive and go on to reproduce, or who reproduce the most, are those with the most </a:t>
            </a:r>
            <a:r>
              <a:rPr lang="en-US" sz="2000" b="0" kern="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favourable</a:t>
            </a: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 variations. They are </a:t>
            </a:r>
            <a:r>
              <a:rPr lang="en-US" sz="2000" b="0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naturally selected</a:t>
            </a: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. </a:t>
            </a:r>
          </a:p>
          <a:p>
            <a:pPr marL="990600" lvl="1" indent="-519113">
              <a:buClr>
                <a:srgbClr val="DA1F28"/>
              </a:buClr>
              <a:buSzPct val="75000"/>
              <a:buFontTx/>
              <a:buNone/>
              <a:defRPr/>
            </a:pPr>
            <a:endParaRPr lang="en-US" b="0" kern="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02" charset="-128"/>
              <a:cs typeface="Calibri" panose="020F0502020204030204" pitchFamily="34" charset="0"/>
            </a:endParaRPr>
          </a:p>
          <a:p>
            <a:pPr marL="990600" lvl="1" indent="-519113">
              <a:buClr>
                <a:srgbClr val="DA1F28"/>
              </a:buClr>
              <a:buSzPct val="75000"/>
              <a:buFontTx/>
              <a:buNone/>
              <a:defRPr/>
            </a:pPr>
            <a:endParaRPr lang="en-US" sz="1800" b="0" kern="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02" charset="-128"/>
              <a:cs typeface="Calibri" panose="020F0502020204030204" pitchFamily="34" charset="0"/>
            </a:endParaRPr>
          </a:p>
          <a:p>
            <a:pPr marL="990600" lvl="1" indent="-519113">
              <a:buClr>
                <a:srgbClr val="DA1F28"/>
              </a:buClr>
              <a:buSzPct val="75000"/>
              <a:buFontTx/>
              <a:buNone/>
              <a:defRPr/>
            </a:pPr>
            <a:r>
              <a:rPr lang="en-US" sz="18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On the Origin of Species by Means of Natural Selection (Darwin, 1859) </a:t>
            </a:r>
          </a:p>
          <a:p>
            <a:pPr marL="990600" lvl="1" indent="-519113">
              <a:buClr>
                <a:srgbClr val="DA1F28"/>
              </a:buClr>
              <a:buSzPct val="75000"/>
              <a:buFontTx/>
              <a:buNone/>
              <a:defRPr/>
            </a:pPr>
            <a:endParaRPr lang="en-US" sz="1800" b="0" kern="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02" charset="-128"/>
              <a:cs typeface="Calibri" panose="020F0502020204030204" pitchFamily="34" charset="0"/>
            </a:endParaRPr>
          </a:p>
          <a:p>
            <a:pPr indent="-519113">
              <a:buClr>
                <a:srgbClr val="DA1F28"/>
              </a:buClr>
              <a:buSzPct val="75000"/>
              <a:buFontTx/>
              <a:buNone/>
              <a:defRPr/>
            </a:pPr>
            <a:r>
              <a:rPr lang="en-US" sz="2000" b="0" kern="0" dirty="0">
                <a:solidFill>
                  <a:srgbClr val="1B85B9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Neo-Darwinism</a:t>
            </a:r>
            <a:r>
              <a:rPr lang="en-US" sz="2000" b="0" kern="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02" charset="-128"/>
                <a:cs typeface="Calibri" panose="020F0502020204030204" pitchFamily="34" charset="0"/>
              </a:rPr>
              <a:t> is generally used to describe the integration of Darwin's theory of evolution by natural selection with Mendel's theory of genetics.</a:t>
            </a:r>
            <a:endParaRPr lang="en-US" sz="2200" b="0" kern="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02" charset="-128"/>
              <a:cs typeface="Calibri" panose="020F0502020204030204" pitchFamily="34" charset="0"/>
            </a:endParaRPr>
          </a:p>
        </p:txBody>
      </p:sp>
      <p:pic>
        <p:nvPicPr>
          <p:cNvPr id="7" name="Picture 6" descr="Darwin Finches">
            <a:extLst>
              <a:ext uri="{FF2B5EF4-FFF2-40B4-BE49-F238E27FC236}">
                <a16:creationId xmlns:a16="http://schemas.microsoft.com/office/drawing/2014/main" id="{32C99523-50CC-412C-9BAD-CB461DFD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588" y="3457803"/>
            <a:ext cx="4896544" cy="979309"/>
          </a:xfrm>
          <a:prstGeom prst="rect">
            <a:avLst/>
          </a:prstGeom>
          <a:noFill/>
        </p:spPr>
      </p:pic>
      <p:pic>
        <p:nvPicPr>
          <p:cNvPr id="43010" name="Picture 2" descr="Obsah obrázku muž, osoba, staré, starší&#10;&#10;Popis byl vytvořen automaticky">
            <a:extLst>
              <a:ext uri="{FF2B5EF4-FFF2-40B4-BE49-F238E27FC236}">
                <a16:creationId xmlns:a16="http://schemas.microsoft.com/office/drawing/2014/main" id="{2604E8D5-19BB-4D7C-B949-3BC18AB3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56692"/>
            <a:ext cx="886643" cy="1245242"/>
          </a:xfrm>
          <a:prstGeom prst="rect">
            <a:avLst/>
          </a:prstGeom>
          <a:noFill/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1C79CB2E-8D1D-4FC7-9ED8-EEFB7F584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4008" y="1420020"/>
            <a:ext cx="1291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rgbClr val="1B85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Charles Darwin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rgbClr val="1B85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(1809 - 1882)</a:t>
            </a:r>
            <a:endParaRPr lang="cs-CZ" altLang="cs-CZ" sz="14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3B25DB0B-1A6C-4F22-80F3-8384AB526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5786680"/>
            <a:ext cx="188447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rgbClr val="1B85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Gregor J. Mendel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rgbClr val="1B85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(1822 - 1884)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Brno</a:t>
            </a:r>
            <a:endParaRPr lang="cs-CZ" altLang="cs-CZ" sz="14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034" name="Picture 2" descr="Obsah obrázku osoba, muž&#10;&#10;Popis byl vytvořen automaticky">
            <a:extLst>
              <a:ext uri="{FF2B5EF4-FFF2-40B4-BE49-F238E27FC236}">
                <a16:creationId xmlns:a16="http://schemas.microsoft.com/office/drawing/2014/main" id="{3F3560C2-19E6-45C2-8F07-DE22F078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836" y="4363140"/>
            <a:ext cx="886643" cy="141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81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 (EA)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36" y="697405"/>
            <a:ext cx="8796861" cy="5378306"/>
          </a:xfrm>
        </p:spPr>
        <p:txBody>
          <a:bodyPr/>
          <a:lstStyle/>
          <a:p>
            <a:r>
              <a:rPr lang="en-US" sz="2000" dirty="0"/>
              <a:t>Evolutionary Algorithms are inspired in Darwin’s theory of evolution and Neo-Darwinism.</a:t>
            </a:r>
          </a:p>
          <a:p>
            <a:r>
              <a:rPr lang="en-US" sz="2000" dirty="0"/>
              <a:t>The term </a:t>
            </a:r>
            <a:r>
              <a:rPr lang="en-US" sz="2000" dirty="0">
                <a:solidFill>
                  <a:srgbClr val="FF0000"/>
                </a:solidFill>
              </a:rPr>
              <a:t>Evolutionary Algorithm </a:t>
            </a:r>
            <a:r>
              <a:rPr lang="en-US" sz="2000" dirty="0"/>
              <a:t>covers various search algorithms that have the following common features:</a:t>
            </a:r>
          </a:p>
          <a:p>
            <a:pPr lvl="1"/>
            <a:r>
              <a:rPr lang="en-US" sz="1800" dirty="0"/>
              <a:t>There is a </a:t>
            </a:r>
            <a:r>
              <a:rPr lang="en-US" sz="1800" dirty="0">
                <a:solidFill>
                  <a:srgbClr val="1B85B9"/>
                </a:solidFill>
              </a:rPr>
              <a:t>population</a:t>
            </a:r>
            <a:r>
              <a:rPr lang="en-US" sz="1800" dirty="0"/>
              <a:t> (a set) of candidate solutions (= inherent parallelism).</a:t>
            </a:r>
          </a:p>
          <a:p>
            <a:pPr lvl="1"/>
            <a:r>
              <a:rPr lang="en-US" sz="1800" dirty="0"/>
              <a:t>New candidate solutions are created from previous candidate solutions using </a:t>
            </a:r>
            <a:r>
              <a:rPr lang="en-US" sz="1800" dirty="0">
                <a:solidFill>
                  <a:srgbClr val="1B85B9"/>
                </a:solidFill>
              </a:rPr>
              <a:t>operators inspired in genetics </a:t>
            </a:r>
            <a:r>
              <a:rPr lang="en-US" sz="1800" dirty="0"/>
              <a:t>(crossover, mutation, reproduction).</a:t>
            </a:r>
          </a:p>
          <a:p>
            <a:pPr lvl="1"/>
            <a:r>
              <a:rPr lang="en-US" sz="1800" dirty="0"/>
              <a:t>Nothing is supposed about the objective (fitness) function  (the gradient is not supposed). EAs can be used on functions that are       not continuous or differentiable. </a:t>
            </a:r>
          </a:p>
          <a:p>
            <a:pPr lvl="1"/>
            <a:r>
              <a:rPr lang="en-US" sz="1800" dirty="0"/>
              <a:t>EA is a </a:t>
            </a:r>
            <a:r>
              <a:rPr lang="en-US" sz="1800" dirty="0">
                <a:solidFill>
                  <a:srgbClr val="1B85B9"/>
                </a:solidFill>
              </a:rPr>
              <a:t>stochastic algorithm</a:t>
            </a:r>
            <a:r>
              <a:rPr lang="en-US" sz="1800" dirty="0"/>
              <a:t>; nothing is guaranteed.</a:t>
            </a:r>
          </a:p>
          <a:p>
            <a:r>
              <a:rPr lang="en-US" sz="2000" dirty="0"/>
              <a:t>EA are typically used to solve </a:t>
            </a:r>
            <a:r>
              <a:rPr lang="en-US" sz="2000" dirty="0">
                <a:solidFill>
                  <a:srgbClr val="1B85B9"/>
                </a:solidFill>
              </a:rPr>
              <a:t>hard optimization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1B85B9"/>
                </a:solidFill>
              </a:rPr>
              <a:t>design problems</a:t>
            </a:r>
            <a:r>
              <a:rPr lang="en-US" sz="2000" dirty="0"/>
              <a:t> for which common methods do not provide sufficient solutions.</a:t>
            </a:r>
          </a:p>
          <a:p>
            <a:r>
              <a:rPr lang="cs-CZ" sz="2000" dirty="0"/>
              <a:t>Single-</a:t>
            </a:r>
            <a:r>
              <a:rPr lang="cs-CZ" sz="2000" dirty="0" err="1"/>
              <a:t>obje</a:t>
            </a:r>
            <a:r>
              <a:rPr lang="en-US" sz="2000" dirty="0" err="1"/>
              <a:t>ctive</a:t>
            </a:r>
            <a:r>
              <a:rPr lang="en-US" sz="2000" dirty="0"/>
              <a:t> vs. multi-objective EA</a:t>
            </a:r>
          </a:p>
          <a:p>
            <a:pPr lvl="1"/>
            <a:r>
              <a:rPr lang="en-US" sz="2000" dirty="0"/>
              <a:t>Pareto dominance relation </a:t>
            </a:r>
          </a:p>
          <a:p>
            <a:pPr lvl="1"/>
            <a:r>
              <a:rPr lang="en-US" sz="2000" dirty="0"/>
              <a:t>Algorithms: NSGA-II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13</a:t>
            </a:fld>
            <a:endParaRPr lang="en-US" altLang="cs-CZ"/>
          </a:p>
        </p:txBody>
      </p:sp>
      <p:cxnSp>
        <p:nvCxnSpPr>
          <p:cNvPr id="5" name="Přímá spojnice se šipkou 5">
            <a:extLst>
              <a:ext uri="{FF2B5EF4-FFF2-40B4-BE49-F238E27FC236}">
                <a16:creationId xmlns:a16="http://schemas.microsoft.com/office/drawing/2014/main" id="{61414E8A-DFD3-4238-B428-D25CA034751D}"/>
              </a:ext>
            </a:extLst>
          </p:cNvPr>
          <p:cNvCxnSpPr/>
          <p:nvPr/>
        </p:nvCxnSpPr>
        <p:spPr bwMode="auto">
          <a:xfrm flipH="1" flipV="1">
            <a:off x="6967371" y="4617132"/>
            <a:ext cx="27295" cy="154219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Přímá spojnice se šipkou 6">
            <a:extLst>
              <a:ext uri="{FF2B5EF4-FFF2-40B4-BE49-F238E27FC236}">
                <a16:creationId xmlns:a16="http://schemas.microsoft.com/office/drawing/2014/main" id="{A5CCF05D-F710-4029-BF61-5FBC6F3B6F84}"/>
              </a:ext>
            </a:extLst>
          </p:cNvPr>
          <p:cNvCxnSpPr/>
          <p:nvPr/>
        </p:nvCxnSpPr>
        <p:spPr bwMode="auto">
          <a:xfrm flipV="1">
            <a:off x="6994666" y="6175252"/>
            <a:ext cx="1771933" cy="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ovéPole 7">
            <a:extLst>
              <a:ext uri="{FF2B5EF4-FFF2-40B4-BE49-F238E27FC236}">
                <a16:creationId xmlns:a16="http://schemas.microsoft.com/office/drawing/2014/main" id="{883552EE-0FF3-4FD7-88F6-14CC90092AD5}"/>
              </a:ext>
            </a:extLst>
          </p:cNvPr>
          <p:cNvSpPr txBox="1"/>
          <p:nvPr/>
        </p:nvSpPr>
        <p:spPr>
          <a:xfrm rot="16200000">
            <a:off x="6429751" y="51762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Symbol"/>
              </a:rPr>
              <a:t>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2</a:t>
            </a:r>
            <a:endParaRPr kumimoji="0" lang="cs-CZ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Ovál 8">
            <a:extLst>
              <a:ext uri="{FF2B5EF4-FFF2-40B4-BE49-F238E27FC236}">
                <a16:creationId xmlns:a16="http://schemas.microsoft.com/office/drawing/2014/main" id="{22CA6629-DFDA-4875-A56B-824374AF23D4}"/>
              </a:ext>
            </a:extLst>
          </p:cNvPr>
          <p:cNvSpPr/>
          <p:nvPr/>
        </p:nvSpPr>
        <p:spPr bwMode="auto">
          <a:xfrm>
            <a:off x="8393929" y="5769157"/>
            <a:ext cx="109182" cy="10625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9" name="Ovál 9">
            <a:extLst>
              <a:ext uri="{FF2B5EF4-FFF2-40B4-BE49-F238E27FC236}">
                <a16:creationId xmlns:a16="http://schemas.microsoft.com/office/drawing/2014/main" id="{ACB539BD-E008-457D-A5AE-99626BF701A1}"/>
              </a:ext>
            </a:extLst>
          </p:cNvPr>
          <p:cNvSpPr/>
          <p:nvPr/>
        </p:nvSpPr>
        <p:spPr bwMode="auto">
          <a:xfrm>
            <a:off x="8021794" y="5688306"/>
            <a:ext cx="109182" cy="10625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0" name="Ovál 10">
            <a:extLst>
              <a:ext uri="{FF2B5EF4-FFF2-40B4-BE49-F238E27FC236}">
                <a16:creationId xmlns:a16="http://schemas.microsoft.com/office/drawing/2014/main" id="{E4CAAE22-41E2-4CB5-92E9-80C34F97BA22}"/>
              </a:ext>
            </a:extLst>
          </p:cNvPr>
          <p:cNvSpPr/>
          <p:nvPr/>
        </p:nvSpPr>
        <p:spPr bwMode="auto">
          <a:xfrm>
            <a:off x="7659290" y="5504659"/>
            <a:ext cx="109182" cy="106259"/>
          </a:xfrm>
          <a:prstGeom prst="ellipse">
            <a:avLst/>
          </a:prstGeom>
          <a:solidFill>
            <a:srgbClr val="FF0000"/>
          </a:solidFill>
          <a:ln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1" name="Ovál 11">
            <a:extLst>
              <a:ext uri="{FF2B5EF4-FFF2-40B4-BE49-F238E27FC236}">
                <a16:creationId xmlns:a16="http://schemas.microsoft.com/office/drawing/2014/main" id="{F7ED5149-6BAD-4A5F-B417-4492ED8779D0}"/>
              </a:ext>
            </a:extLst>
          </p:cNvPr>
          <p:cNvSpPr/>
          <p:nvPr/>
        </p:nvSpPr>
        <p:spPr bwMode="auto">
          <a:xfrm>
            <a:off x="7357530" y="5254675"/>
            <a:ext cx="109182" cy="10625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2" name="Ovál 12">
            <a:extLst>
              <a:ext uri="{FF2B5EF4-FFF2-40B4-BE49-F238E27FC236}">
                <a16:creationId xmlns:a16="http://schemas.microsoft.com/office/drawing/2014/main" id="{E6DA503B-CB13-483D-A7CB-209B1206F0D0}"/>
              </a:ext>
            </a:extLst>
          </p:cNvPr>
          <p:cNvSpPr/>
          <p:nvPr/>
        </p:nvSpPr>
        <p:spPr bwMode="auto">
          <a:xfrm>
            <a:off x="7123193" y="5069177"/>
            <a:ext cx="109182" cy="10625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3" name="TextovéPole 13">
            <a:extLst>
              <a:ext uri="{FF2B5EF4-FFF2-40B4-BE49-F238E27FC236}">
                <a16:creationId xmlns:a16="http://schemas.microsoft.com/office/drawing/2014/main" id="{6F308A6C-0859-4994-ABC6-56FD24F64939}"/>
              </a:ext>
            </a:extLst>
          </p:cNvPr>
          <p:cNvSpPr txBox="1"/>
          <p:nvPr/>
        </p:nvSpPr>
        <p:spPr>
          <a:xfrm>
            <a:off x="7061091" y="5466812"/>
            <a:ext cx="92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</a:rPr>
              <a:t>Pareto front</a:t>
            </a:r>
            <a:endParaRPr kumimoji="0" lang="cs-CZ" sz="1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TextovéPole 21">
            <a:extLst>
              <a:ext uri="{FF2B5EF4-FFF2-40B4-BE49-F238E27FC236}">
                <a16:creationId xmlns:a16="http://schemas.microsoft.com/office/drawing/2014/main" id="{13048B7B-C1D8-41A2-8C04-3079CBEFA8C5}"/>
              </a:ext>
            </a:extLst>
          </p:cNvPr>
          <p:cNvSpPr txBox="1"/>
          <p:nvPr/>
        </p:nvSpPr>
        <p:spPr>
          <a:xfrm>
            <a:off x="8195975" y="612000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Symbol"/>
              </a:rPr>
              <a:t>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</a:t>
            </a:r>
            <a:endParaRPr kumimoji="0" lang="cs-CZ" sz="18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3058C3-A827-40E7-A07C-722D13EA204A}"/>
              </a:ext>
            </a:extLst>
          </p:cNvPr>
          <p:cNvGrpSpPr/>
          <p:nvPr/>
        </p:nvGrpSpPr>
        <p:grpSpPr>
          <a:xfrm>
            <a:off x="7514102" y="4879109"/>
            <a:ext cx="120710" cy="155655"/>
            <a:chOff x="7892752" y="1337513"/>
            <a:chExt cx="120710" cy="15565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942AD-C21E-4774-AA9D-F4444D10D192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8A97D6-7E20-41E7-8159-D45A626672A6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11174C-EC0D-4DC0-8204-E567D9D69210}"/>
              </a:ext>
            </a:extLst>
          </p:cNvPr>
          <p:cNvGrpSpPr/>
          <p:nvPr/>
        </p:nvGrpSpPr>
        <p:grpSpPr>
          <a:xfrm>
            <a:off x="7516028" y="5119665"/>
            <a:ext cx="120710" cy="155655"/>
            <a:chOff x="7892752" y="1337513"/>
            <a:chExt cx="120710" cy="15565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20082B-2E03-4FD6-8262-BFE8ACF021B1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4DEB1E-3708-4E4C-AD79-CAD2A5CC774B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7285D4-72C1-4EE9-AFC5-A34ED65BFF14}"/>
              </a:ext>
            </a:extLst>
          </p:cNvPr>
          <p:cNvGrpSpPr/>
          <p:nvPr/>
        </p:nvGrpSpPr>
        <p:grpSpPr>
          <a:xfrm>
            <a:off x="7961439" y="5099020"/>
            <a:ext cx="120710" cy="155655"/>
            <a:chOff x="7892752" y="1337513"/>
            <a:chExt cx="120710" cy="15565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ED6531-F502-4E42-9BF3-70B7AEFCC6EF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4EF9F6-4D8C-45C0-871E-BD56CAC5AB1F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35AB9-FEAC-4E95-875F-4217283BAC92}"/>
              </a:ext>
            </a:extLst>
          </p:cNvPr>
          <p:cNvGrpSpPr/>
          <p:nvPr/>
        </p:nvGrpSpPr>
        <p:grpSpPr>
          <a:xfrm>
            <a:off x="7961439" y="4653136"/>
            <a:ext cx="120710" cy="155655"/>
            <a:chOff x="7892752" y="1337513"/>
            <a:chExt cx="120710" cy="15565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B7E0EE-8E3E-4538-BC4D-AF06BBDCDE9C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6E4E66-7852-47DC-9AE0-5F363531066D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CA3F41-2A31-479F-8E4F-9C9F91C8259E}"/>
              </a:ext>
            </a:extLst>
          </p:cNvPr>
          <p:cNvGrpSpPr/>
          <p:nvPr/>
        </p:nvGrpSpPr>
        <p:grpSpPr>
          <a:xfrm>
            <a:off x="8298977" y="5311157"/>
            <a:ext cx="120710" cy="155655"/>
            <a:chOff x="7892752" y="1337513"/>
            <a:chExt cx="120710" cy="15565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E744DF-E894-42C4-9006-7AE75123F1D5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E98798-E810-41C8-9AAD-0AD2A22F3058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BCBFFA-8A7A-4792-85DB-43BD2D53315E}"/>
              </a:ext>
            </a:extLst>
          </p:cNvPr>
          <p:cNvGrpSpPr/>
          <p:nvPr/>
        </p:nvGrpSpPr>
        <p:grpSpPr>
          <a:xfrm>
            <a:off x="8339722" y="4965533"/>
            <a:ext cx="120710" cy="155655"/>
            <a:chOff x="7892752" y="1337513"/>
            <a:chExt cx="120710" cy="15565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EFCF84-7C52-4DF7-A205-40EB6DB3754C}"/>
                </a:ext>
              </a:extLst>
            </p:cNvPr>
            <p:cNvCxnSpPr/>
            <p:nvPr/>
          </p:nvCxnSpPr>
          <p:spPr bwMode="auto">
            <a:xfrm>
              <a:off x="7892752" y="1395122"/>
              <a:ext cx="120710" cy="36770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7FC2FB1-11BB-4418-B8BB-5DD879D06E77}"/>
                </a:ext>
              </a:extLst>
            </p:cNvPr>
            <p:cNvCxnSpPr/>
            <p:nvPr/>
          </p:nvCxnSpPr>
          <p:spPr bwMode="auto">
            <a:xfrm flipH="1">
              <a:off x="7926100" y="1337513"/>
              <a:ext cx="38728" cy="155655"/>
            </a:xfrm>
            <a:prstGeom prst="line">
              <a:avLst/>
            </a:prstGeom>
            <a:noFill/>
            <a:ln w="9525" cap="flat" cmpd="sng" algn="ctr">
              <a:solidFill>
                <a:srgbClr val="8064A2">
                  <a:lumMod val="65000"/>
                  <a:lumOff val="3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37D687-6A18-447B-B262-40467C32A464}"/>
              </a:ext>
            </a:extLst>
          </p:cNvPr>
          <p:cNvCxnSpPr/>
          <p:nvPr/>
        </p:nvCxnSpPr>
        <p:spPr bwMode="auto">
          <a:xfrm flipV="1">
            <a:off x="7713882" y="4617132"/>
            <a:ext cx="0" cy="94065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F0E105-73B5-4FEB-895C-7D0625EDA0C8}"/>
              </a:ext>
            </a:extLst>
          </p:cNvPr>
          <p:cNvCxnSpPr/>
          <p:nvPr/>
        </p:nvCxnSpPr>
        <p:spPr bwMode="auto">
          <a:xfrm flipV="1">
            <a:off x="7729909" y="5557788"/>
            <a:ext cx="900317" cy="485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ovéPole 13">
            <a:extLst>
              <a:ext uri="{FF2B5EF4-FFF2-40B4-BE49-F238E27FC236}">
                <a16:creationId xmlns:a16="http://schemas.microsoft.com/office/drawing/2014/main" id="{AD4096C5-DDF7-4788-B436-1D872AE319C7}"/>
              </a:ext>
            </a:extLst>
          </p:cNvPr>
          <p:cNvSpPr txBox="1"/>
          <p:nvPr/>
        </p:nvSpPr>
        <p:spPr>
          <a:xfrm>
            <a:off x="7603895" y="5569627"/>
            <a:ext cx="25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sym typeface="Symbol"/>
              </a:rPr>
              <a:t></a:t>
            </a:r>
            <a:endParaRPr kumimoji="0" lang="cs-CZ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6" name="TextovéPole 13">
            <a:extLst>
              <a:ext uri="{FF2B5EF4-FFF2-40B4-BE49-F238E27FC236}">
                <a16:creationId xmlns:a16="http://schemas.microsoft.com/office/drawing/2014/main" id="{C0F82886-CDE0-4B48-8510-AA2E2066CB1A}"/>
              </a:ext>
            </a:extLst>
          </p:cNvPr>
          <p:cNvSpPr txBox="1"/>
          <p:nvPr/>
        </p:nvSpPr>
        <p:spPr>
          <a:xfrm>
            <a:off x="7827018" y="4740609"/>
            <a:ext cx="1214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sym typeface="Symbol"/>
              </a:rPr>
              <a:t>Dominated by </a:t>
            </a:r>
            <a:endParaRPr kumimoji="0" lang="cs-CZ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86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EA: From genotype to phenotype and its fitness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14</a:t>
            </a:fld>
            <a:endParaRPr lang="en-US" altLang="cs-CZ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42F967-83C7-466C-B560-6BA829C80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56" y="1079500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can EA be used?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it is possible to 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encode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candidate solution </a:t>
            </a:r>
            <a:r>
              <a:rPr kumimoji="0" lang="cs-CZ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e.g., digital circuits or NN</a:t>
            </a:r>
            <a:r>
              <a:rPr kumimoji="0" lang="cs-CZ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computer (e.g., as a bit string)</a:t>
            </a:r>
            <a:r>
              <a:rPr kumimoji="0" lang="en-US" altLang="cs-CZ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it is possible to 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quality of each candidate solution using a fitness function (e.g., fitness score:</a:t>
            </a:r>
            <a:r>
              <a:rPr kumimoji="0" lang="en-US" altLang="cs-CZ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0% - 100%).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then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performs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search in the space of possible candidate solutions using a (small) subset of candidate solutions and bio-inspired operators in order to maximize the fitness score</a:t>
            </a:r>
            <a:r>
              <a:rPr kumimoji="0" lang="cs-CZ" alt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EE681392-E0A5-475E-9B57-3D387BF9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088" y="2503488"/>
            <a:ext cx="534987" cy="482600"/>
          </a:xfrm>
          <a:prstGeom prst="flowChartDelay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476862E5-AA84-4DC9-878D-ED001D7956EA}"/>
              </a:ext>
            </a:extLst>
          </p:cNvPr>
          <p:cNvGrpSpPr>
            <a:grpSpLocks/>
          </p:cNvGrpSpPr>
          <p:nvPr/>
        </p:nvGrpSpPr>
        <p:grpSpPr bwMode="auto">
          <a:xfrm>
            <a:off x="7131050" y="2905125"/>
            <a:ext cx="534988" cy="481013"/>
            <a:chOff x="3072" y="1728"/>
            <a:chExt cx="1784" cy="1536"/>
          </a:xfrm>
        </p:grpSpPr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00A0C544-C8B7-4EB7-8642-FC3934D6E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728"/>
              <a:ext cx="1784" cy="1536"/>
            </a:xfrm>
            <a:custGeom>
              <a:avLst/>
              <a:gdLst>
                <a:gd name="T0" fmla="*/ 0 w 1784"/>
                <a:gd name="T1" fmla="*/ 0 h 1536"/>
                <a:gd name="T2" fmla="*/ 1296 w 1784"/>
                <a:gd name="T3" fmla="*/ 144 h 1536"/>
                <a:gd name="T4" fmla="*/ 1776 w 1784"/>
                <a:gd name="T5" fmla="*/ 768 h 1536"/>
                <a:gd name="T6" fmla="*/ 1344 w 1784"/>
                <a:gd name="T7" fmla="*/ 1392 h 1536"/>
                <a:gd name="T8" fmla="*/ 0 w 1784"/>
                <a:gd name="T9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4" h="1536">
                  <a:moveTo>
                    <a:pt x="0" y="0"/>
                  </a:moveTo>
                  <a:cubicBezTo>
                    <a:pt x="500" y="8"/>
                    <a:pt x="1000" y="16"/>
                    <a:pt x="1296" y="144"/>
                  </a:cubicBezTo>
                  <a:cubicBezTo>
                    <a:pt x="1592" y="272"/>
                    <a:pt x="1768" y="560"/>
                    <a:pt x="1776" y="768"/>
                  </a:cubicBezTo>
                  <a:cubicBezTo>
                    <a:pt x="1784" y="976"/>
                    <a:pt x="1640" y="1264"/>
                    <a:pt x="1344" y="1392"/>
                  </a:cubicBezTo>
                  <a:cubicBezTo>
                    <a:pt x="1048" y="1520"/>
                    <a:pt x="224" y="1512"/>
                    <a:pt x="0" y="153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48F961F0-7874-4283-8EC3-24745AE03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728"/>
              <a:ext cx="384" cy="1536"/>
            </a:xfrm>
            <a:custGeom>
              <a:avLst/>
              <a:gdLst>
                <a:gd name="T0" fmla="*/ 0 w 384"/>
                <a:gd name="T1" fmla="*/ 0 h 1536"/>
                <a:gd name="T2" fmla="*/ 384 w 384"/>
                <a:gd name="T3" fmla="*/ 768 h 1536"/>
                <a:gd name="T4" fmla="*/ 0 w 384"/>
                <a:gd name="T5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36">
                  <a:moveTo>
                    <a:pt x="0" y="0"/>
                  </a:moveTo>
                  <a:cubicBezTo>
                    <a:pt x="192" y="256"/>
                    <a:pt x="384" y="512"/>
                    <a:pt x="384" y="768"/>
                  </a:cubicBezTo>
                  <a:cubicBezTo>
                    <a:pt x="384" y="1024"/>
                    <a:pt x="64" y="1408"/>
                    <a:pt x="0" y="153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Line 35">
            <a:extLst>
              <a:ext uri="{FF2B5EF4-FFF2-40B4-BE49-F238E27FC236}">
                <a16:creationId xmlns:a16="http://schemas.microsoft.com/office/drawing/2014/main" id="{E8FE5AE5-6F4E-435A-93ED-F29382D088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5775" y="2573338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2" name="Line 36">
            <a:extLst>
              <a:ext uri="{FF2B5EF4-FFF2-40B4-BE49-F238E27FC236}">
                <a16:creationId xmlns:a16="http://schemas.microsoft.com/office/drawing/2014/main" id="{B7CBE5EE-4DA7-4E94-9BDA-5A030D867C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5775" y="2917825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cxnSp>
        <p:nvCxnSpPr>
          <p:cNvPr id="13" name="AutoShape 37">
            <a:extLst>
              <a:ext uri="{FF2B5EF4-FFF2-40B4-BE49-F238E27FC236}">
                <a16:creationId xmlns:a16="http://schemas.microsoft.com/office/drawing/2014/main" id="{11A4025F-FD28-422B-B949-7C0CAEE7E772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>
            <a:off x="6578600" y="2744788"/>
            <a:ext cx="592138" cy="241300"/>
          </a:xfrm>
          <a:prstGeom prst="bentConnector3">
            <a:avLst>
              <a:gd name="adj1" fmla="val 4929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38">
            <a:extLst>
              <a:ext uri="{FF2B5EF4-FFF2-40B4-BE49-F238E27FC236}">
                <a16:creationId xmlns:a16="http://schemas.microsoft.com/office/drawing/2014/main" id="{CA7649D3-C1C7-4EEB-87AB-BDD9AA131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8600" y="3332163"/>
            <a:ext cx="525463" cy="239712"/>
          </a:xfrm>
          <a:prstGeom prst="bentConnector3">
            <a:avLst>
              <a:gd name="adj1" fmla="val 4920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Line 39">
            <a:extLst>
              <a:ext uri="{FF2B5EF4-FFF2-40B4-BE49-F238E27FC236}">
                <a16:creationId xmlns:a16="http://schemas.microsoft.com/office/drawing/2014/main" id="{565B15F9-B63F-41C7-93DB-B95306202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3330575"/>
            <a:ext cx="66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6" name="Line 40">
            <a:extLst>
              <a:ext uri="{FF2B5EF4-FFF2-40B4-BE49-F238E27FC236}">
                <a16:creationId xmlns:a16="http://schemas.microsoft.com/office/drawing/2014/main" id="{BE7115ED-E640-43D8-8BD0-B8B432CA5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3875" y="3398838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Line 41">
            <a:extLst>
              <a:ext uri="{FF2B5EF4-FFF2-40B4-BE49-F238E27FC236}">
                <a16:creationId xmlns:a16="http://schemas.microsoft.com/office/drawing/2014/main" id="{4F52BA50-6F02-4378-B622-5597B10C92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40638" y="3136900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8" name="Line 42">
            <a:extLst>
              <a:ext uri="{FF2B5EF4-FFF2-40B4-BE49-F238E27FC236}">
                <a16:creationId xmlns:a16="http://schemas.microsoft.com/office/drawing/2014/main" id="{50E9852A-A788-4FEF-A1C0-5A3228969C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338" y="3743325"/>
            <a:ext cx="438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sz="2800" b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D45E1149-30DD-42AB-BB1A-2C5004959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2228850"/>
            <a:ext cx="169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cs-CZ" altLang="cs-CZ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 Box 44">
            <a:extLst>
              <a:ext uri="{FF2B5EF4-FFF2-40B4-BE49-F238E27FC236}">
                <a16:creationId xmlns:a16="http://schemas.microsoft.com/office/drawing/2014/main" id="{0EC7E9EF-1AE4-45DB-BF5A-4A9473500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3054350"/>
            <a:ext cx="169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1" name="Text Box 45">
            <a:extLst>
              <a:ext uri="{FF2B5EF4-FFF2-40B4-BE49-F238E27FC236}">
                <a16:creationId xmlns:a16="http://schemas.microsoft.com/office/drawing/2014/main" id="{27E67B7F-EAB8-49F7-A8D2-FDBD58E15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2573338"/>
            <a:ext cx="187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cs-CZ" altLang="cs-CZ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46">
            <a:extLst>
              <a:ext uri="{FF2B5EF4-FFF2-40B4-BE49-F238E27FC236}">
                <a16:creationId xmlns:a16="http://schemas.microsoft.com/office/drawing/2014/main" id="{B08D4209-32E4-4F75-8F1F-2D97BE10C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713" y="3402013"/>
            <a:ext cx="187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3" name="Text Box 47">
            <a:extLst>
              <a:ext uri="{FF2B5EF4-FFF2-40B4-BE49-F238E27FC236}">
                <a16:creationId xmlns:a16="http://schemas.microsoft.com/office/drawing/2014/main" id="{F7324DD9-5EDA-4735-B6CD-70B23225D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851" y="2573338"/>
            <a:ext cx="1727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18000" bIns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y = (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cs-CZ" altLang="cs-CZ" sz="1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cs-CZ" altLang="cs-CZ" sz="1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cs-CZ" sz="1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cs-CZ" altLang="cs-CZ" sz="1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cs-CZ" altLang="cs-CZ" sz="1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cs-CZ" altLang="cs-CZ" sz="1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4" name="Group 48">
            <a:extLst>
              <a:ext uri="{FF2B5EF4-FFF2-40B4-BE49-F238E27FC236}">
                <a16:creationId xmlns:a16="http://schemas.microsoft.com/office/drawing/2014/main" id="{965C5BDB-1F2E-460F-8AA1-7C06E24A1C23}"/>
              </a:ext>
            </a:extLst>
          </p:cNvPr>
          <p:cNvGrpSpPr>
            <a:grpSpLocks/>
          </p:cNvGrpSpPr>
          <p:nvPr/>
        </p:nvGrpSpPr>
        <p:grpSpPr bwMode="auto">
          <a:xfrm>
            <a:off x="6026150" y="3322638"/>
            <a:ext cx="533400" cy="481012"/>
            <a:chOff x="3072" y="1728"/>
            <a:chExt cx="1784" cy="1536"/>
          </a:xfrm>
        </p:grpSpPr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9AB0D9F5-AC87-40B4-9BEC-CD4C9C7CD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728"/>
              <a:ext cx="1784" cy="1536"/>
            </a:xfrm>
            <a:custGeom>
              <a:avLst/>
              <a:gdLst>
                <a:gd name="T0" fmla="*/ 0 w 1784"/>
                <a:gd name="T1" fmla="*/ 0 h 1536"/>
                <a:gd name="T2" fmla="*/ 1296 w 1784"/>
                <a:gd name="T3" fmla="*/ 144 h 1536"/>
                <a:gd name="T4" fmla="*/ 1776 w 1784"/>
                <a:gd name="T5" fmla="*/ 768 h 1536"/>
                <a:gd name="T6" fmla="*/ 1344 w 1784"/>
                <a:gd name="T7" fmla="*/ 1392 h 1536"/>
                <a:gd name="T8" fmla="*/ 0 w 1784"/>
                <a:gd name="T9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4" h="1536">
                  <a:moveTo>
                    <a:pt x="0" y="0"/>
                  </a:moveTo>
                  <a:cubicBezTo>
                    <a:pt x="500" y="8"/>
                    <a:pt x="1000" y="16"/>
                    <a:pt x="1296" y="144"/>
                  </a:cubicBezTo>
                  <a:cubicBezTo>
                    <a:pt x="1592" y="272"/>
                    <a:pt x="1768" y="560"/>
                    <a:pt x="1776" y="768"/>
                  </a:cubicBezTo>
                  <a:cubicBezTo>
                    <a:pt x="1784" y="976"/>
                    <a:pt x="1640" y="1264"/>
                    <a:pt x="1344" y="1392"/>
                  </a:cubicBezTo>
                  <a:cubicBezTo>
                    <a:pt x="1048" y="1520"/>
                    <a:pt x="224" y="1512"/>
                    <a:pt x="0" y="153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FC6707DF-5B9B-48B2-901C-18EFEF34B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" y="1728"/>
              <a:ext cx="384" cy="1536"/>
            </a:xfrm>
            <a:custGeom>
              <a:avLst/>
              <a:gdLst>
                <a:gd name="T0" fmla="*/ 0 w 384"/>
                <a:gd name="T1" fmla="*/ 0 h 1536"/>
                <a:gd name="T2" fmla="*/ 384 w 384"/>
                <a:gd name="T3" fmla="*/ 768 h 1536"/>
                <a:gd name="T4" fmla="*/ 0 w 384"/>
                <a:gd name="T5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36">
                  <a:moveTo>
                    <a:pt x="0" y="0"/>
                  </a:moveTo>
                  <a:cubicBezTo>
                    <a:pt x="192" y="256"/>
                    <a:pt x="384" y="512"/>
                    <a:pt x="384" y="768"/>
                  </a:cubicBezTo>
                  <a:cubicBezTo>
                    <a:pt x="384" y="1024"/>
                    <a:pt x="64" y="1408"/>
                    <a:pt x="0" y="153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27" name="Text Box 51">
            <a:extLst>
              <a:ext uri="{FF2B5EF4-FFF2-40B4-BE49-F238E27FC236}">
                <a16:creationId xmlns:a16="http://schemas.microsoft.com/office/drawing/2014/main" id="{2DD3690A-0EA3-493C-9BF6-16951AA4B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963" y="1506538"/>
            <a:ext cx="34528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1B85B9"/>
                </a:solidFill>
                <a:latin typeface="Arial" panose="020B0604020202020204" pitchFamily="34" charset="0"/>
              </a:rPr>
              <a:t>00110011110010101000011000101</a:t>
            </a:r>
            <a:endParaRPr lang="cs-CZ" altLang="cs-CZ" sz="1600" b="0" dirty="0">
              <a:solidFill>
                <a:srgbClr val="1B85B9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2">
            <a:extLst>
              <a:ext uri="{FF2B5EF4-FFF2-40B4-BE49-F238E27FC236}">
                <a16:creationId xmlns:a16="http://schemas.microsoft.com/office/drawing/2014/main" id="{11B09C9C-DAD9-4BED-80C8-962C358E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1919288"/>
            <a:ext cx="642938" cy="728662"/>
          </a:xfrm>
          <a:prstGeom prst="downArrow">
            <a:avLst>
              <a:gd name="adj1" fmla="val 50000"/>
              <a:gd name="adj2" fmla="val 28333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9" name="Text Box 53">
            <a:extLst>
              <a:ext uri="{FF2B5EF4-FFF2-40B4-BE49-F238E27FC236}">
                <a16:creationId xmlns:a16="http://schemas.microsoft.com/office/drawing/2014/main" id="{8D73D2F4-D30E-41C6-A044-76D3E6142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175" y="985838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genotyp</a:t>
            </a:r>
            <a:r>
              <a:rPr lang="en-US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e</a:t>
            </a:r>
            <a:endParaRPr lang="cs-CZ" altLang="cs-CZ" b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 Box 54">
            <a:extLst>
              <a:ext uri="{FF2B5EF4-FFF2-40B4-BE49-F238E27FC236}">
                <a16:creationId xmlns:a16="http://schemas.microsoft.com/office/drawing/2014/main" id="{C5A08489-32C1-486B-8E82-53C5897A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1860550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phenotype</a:t>
            </a:r>
            <a:endParaRPr lang="cs-CZ" altLang="cs-CZ" b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AutoShape 55">
            <a:extLst>
              <a:ext uri="{FF2B5EF4-FFF2-40B4-BE49-F238E27FC236}">
                <a16:creationId xmlns:a16="http://schemas.microsoft.com/office/drawing/2014/main" id="{7A4F0D4B-6B81-4753-B1FF-34A5590E7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3716338"/>
            <a:ext cx="642937" cy="728662"/>
          </a:xfrm>
          <a:prstGeom prst="downArrow">
            <a:avLst>
              <a:gd name="adj1" fmla="val 50000"/>
              <a:gd name="adj2" fmla="val 28333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9742A574-1660-40D3-9423-0D0F9ACD2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478338"/>
            <a:ext cx="3524250" cy="183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fitness </a:t>
            </a:r>
            <a:r>
              <a:rPr lang="en-US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score</a:t>
            </a:r>
            <a:r>
              <a:rPr lang="cs-CZ" altLang="cs-CZ" b="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cs-CZ" altLang="cs-CZ" b="0" dirty="0">
                <a:solidFill>
                  <a:srgbClr val="000000"/>
                </a:solidFill>
                <a:latin typeface="Arial" panose="020B0604020202020204" pitchFamily="34" charset="0"/>
              </a:rPr>
              <a:t>= 14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Arial" panose="020B0604020202020204" pitchFamily="34" charset="0"/>
              </a:rPr>
              <a:t>where the fitness function is the number of correct bits w.r.t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800" b="0" dirty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(a, b, c</a:t>
            </a:r>
            <a:r>
              <a:rPr lang="en-US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 d) = a</a:t>
            </a:r>
            <a:r>
              <a:rPr lang="en-US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cs-CZ" altLang="cs-CZ" sz="1800" b="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</a:t>
            </a:r>
            <a:r>
              <a:rPr lang="en-US" altLang="cs-CZ" sz="1800" b="0" i="1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b </a:t>
            </a:r>
            <a:r>
              <a:rPr lang="cs-CZ" altLang="cs-CZ" sz="1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cs-CZ" altLang="cs-CZ" sz="1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c </a:t>
            </a:r>
            <a:r>
              <a:rPr lang="cs-CZ" altLang="cs-CZ" sz="1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cs-CZ" altLang="cs-CZ" sz="1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cs-CZ" altLang="cs-CZ" sz="1800" b="0" i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cs-CZ" altLang="cs-CZ" sz="1800" b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n-US" altLang="cs-CZ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Arial" panose="020B0604020202020204" pitchFamily="34" charset="0"/>
              </a:rPr>
              <a:t>(max. fitness is 16)</a:t>
            </a:r>
            <a:endParaRPr lang="cs-CZ" altLang="cs-CZ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cs-CZ" altLang="cs-CZ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3" name="Picture 57">
            <a:extLst>
              <a:ext uri="{FF2B5EF4-FFF2-40B4-BE49-F238E27FC236}">
                <a16:creationId xmlns:a16="http://schemas.microsoft.com/office/drawing/2014/main" id="{51DE50FB-5E65-443B-B816-602D1DC5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754438"/>
            <a:ext cx="741363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6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584684"/>
            <a:ext cx="8796861" cy="5594330"/>
          </a:xfrm>
        </p:spPr>
        <p:txBody>
          <a:bodyPr/>
          <a:lstStyle/>
          <a:p>
            <a:r>
              <a:rPr lang="en-US" sz="2800" dirty="0"/>
              <a:t>Main branches:</a:t>
            </a:r>
          </a:p>
          <a:p>
            <a:pPr lvl="1"/>
            <a:r>
              <a:rPr lang="en-US" dirty="0"/>
              <a:t>Genetic Algorithms – GA (Holland ~1973)</a:t>
            </a:r>
          </a:p>
          <a:p>
            <a:pPr lvl="1"/>
            <a:r>
              <a:rPr lang="en-US" dirty="0"/>
              <a:t>Evolution Strategies – ES (</a:t>
            </a:r>
            <a:r>
              <a:rPr lang="en-US" dirty="0" err="1"/>
              <a:t>Rechenberg</a:t>
            </a:r>
            <a:r>
              <a:rPr lang="en-US" dirty="0"/>
              <a:t> and </a:t>
            </a:r>
            <a:r>
              <a:rPr lang="en-US" dirty="0" err="1"/>
              <a:t>Schwefel</a:t>
            </a:r>
            <a:r>
              <a:rPr lang="en-US" dirty="0"/>
              <a:t> ~1964)</a:t>
            </a:r>
          </a:p>
          <a:p>
            <a:pPr lvl="1"/>
            <a:r>
              <a:rPr lang="en-US" dirty="0"/>
              <a:t>Evolutionary Programming - EP (</a:t>
            </a:r>
            <a:r>
              <a:rPr lang="en-US" dirty="0" err="1"/>
              <a:t>Fogel</a:t>
            </a:r>
            <a:r>
              <a:rPr lang="en-US" dirty="0"/>
              <a:t> ~1962)</a:t>
            </a:r>
          </a:p>
          <a:p>
            <a:pPr lvl="1"/>
            <a:r>
              <a:rPr lang="en-US" dirty="0"/>
              <a:t>Genetic Programming – GP (Cramer ~1985, </a:t>
            </a:r>
            <a:r>
              <a:rPr lang="cs-CZ" altLang="cs-CZ" dirty="0" err="1"/>
              <a:t>Schmidhuber</a:t>
            </a:r>
            <a:r>
              <a:rPr lang="cs-CZ" altLang="cs-CZ" dirty="0"/>
              <a:t> </a:t>
            </a:r>
            <a:r>
              <a:rPr lang="en-US" altLang="cs-CZ" dirty="0"/>
              <a:t>~</a:t>
            </a:r>
            <a:r>
              <a:rPr lang="cs-CZ" altLang="cs-CZ" dirty="0"/>
              <a:t>1987</a:t>
            </a:r>
            <a:r>
              <a:rPr lang="en-US" altLang="cs-CZ" dirty="0"/>
              <a:t>,</a:t>
            </a:r>
            <a:r>
              <a:rPr lang="cs-CZ" altLang="cs-CZ" dirty="0"/>
              <a:t> </a:t>
            </a:r>
            <a:r>
              <a:rPr lang="en-US" dirty="0" err="1"/>
              <a:t>Koza</a:t>
            </a:r>
            <a:r>
              <a:rPr lang="en-US" dirty="0"/>
              <a:t>, ~1989)</a:t>
            </a:r>
          </a:p>
          <a:p>
            <a:pPr lvl="1"/>
            <a:r>
              <a:rPr lang="en-US" dirty="0"/>
              <a:t>and others such as differential evolution, grammatical evolution, 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15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97918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loop of EA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16</a:t>
            </a:fld>
            <a:endParaRPr lang="en-US" altLang="cs-CZ"/>
          </a:p>
        </p:txBody>
      </p: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179388" y="2816262"/>
            <a:ext cx="3960812" cy="1512888"/>
            <a:chOff x="113" y="1978"/>
            <a:chExt cx="2495" cy="953"/>
          </a:xfrm>
        </p:grpSpPr>
        <p:sp>
          <p:nvSpPr>
            <p:cNvPr id="21" name="Rectangle 4"/>
            <p:cNvSpPr>
              <a:spLocks noChangeArrowheads="1"/>
            </p:cNvSpPr>
            <p:nvPr/>
          </p:nvSpPr>
          <p:spPr bwMode="auto">
            <a:xfrm>
              <a:off x="386" y="2614"/>
              <a:ext cx="907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83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93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1021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1111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1202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567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65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74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76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884" y="2476"/>
              <a:ext cx="907" cy="91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>
              <a:off x="1337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1428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1519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1609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1700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1065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1156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1247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0" name="Line 23"/>
            <p:cNvSpPr>
              <a:spLocks noChangeShapeType="1"/>
            </p:cNvSpPr>
            <p:nvPr/>
          </p:nvSpPr>
          <p:spPr bwMode="auto">
            <a:xfrm>
              <a:off x="974" y="247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884" y="2113"/>
              <a:ext cx="907" cy="91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>
              <a:off x="1337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1428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1519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>
              <a:off x="1609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6" name="Line 29"/>
            <p:cNvSpPr>
              <a:spLocks noChangeShapeType="1"/>
            </p:cNvSpPr>
            <p:nvPr/>
          </p:nvSpPr>
          <p:spPr bwMode="auto">
            <a:xfrm>
              <a:off x="1700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7" name="Line 30"/>
            <p:cNvSpPr>
              <a:spLocks noChangeShapeType="1"/>
            </p:cNvSpPr>
            <p:nvPr/>
          </p:nvSpPr>
          <p:spPr bwMode="auto">
            <a:xfrm>
              <a:off x="1065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8" name="Line 31"/>
            <p:cNvSpPr>
              <a:spLocks noChangeShapeType="1"/>
            </p:cNvSpPr>
            <p:nvPr/>
          </p:nvSpPr>
          <p:spPr bwMode="auto">
            <a:xfrm>
              <a:off x="1156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49" name="Line 32"/>
            <p:cNvSpPr>
              <a:spLocks noChangeShapeType="1"/>
            </p:cNvSpPr>
            <p:nvPr/>
          </p:nvSpPr>
          <p:spPr bwMode="auto">
            <a:xfrm>
              <a:off x="1247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0" name="Line 33"/>
            <p:cNvSpPr>
              <a:spLocks noChangeShapeType="1"/>
            </p:cNvSpPr>
            <p:nvPr/>
          </p:nvSpPr>
          <p:spPr bwMode="auto">
            <a:xfrm>
              <a:off x="974" y="211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1" name="Rectangle 34"/>
            <p:cNvSpPr>
              <a:spLocks noChangeArrowheads="1"/>
            </p:cNvSpPr>
            <p:nvPr/>
          </p:nvSpPr>
          <p:spPr bwMode="auto">
            <a:xfrm>
              <a:off x="1384" y="2614"/>
              <a:ext cx="907" cy="9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>
              <a:off x="1837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3" name="Line 36"/>
            <p:cNvSpPr>
              <a:spLocks noChangeShapeType="1"/>
            </p:cNvSpPr>
            <p:nvPr/>
          </p:nvSpPr>
          <p:spPr bwMode="auto">
            <a:xfrm>
              <a:off x="192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4" name="Line 37"/>
            <p:cNvSpPr>
              <a:spLocks noChangeShapeType="1"/>
            </p:cNvSpPr>
            <p:nvPr/>
          </p:nvSpPr>
          <p:spPr bwMode="auto">
            <a:xfrm>
              <a:off x="201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5" name="Line 38"/>
            <p:cNvSpPr>
              <a:spLocks noChangeShapeType="1"/>
            </p:cNvSpPr>
            <p:nvPr/>
          </p:nvSpPr>
          <p:spPr bwMode="auto">
            <a:xfrm>
              <a:off x="210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6" name="Line 39"/>
            <p:cNvSpPr>
              <a:spLocks noChangeShapeType="1"/>
            </p:cNvSpPr>
            <p:nvPr/>
          </p:nvSpPr>
          <p:spPr bwMode="auto">
            <a:xfrm>
              <a:off x="220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7" name="Line 40"/>
            <p:cNvSpPr>
              <a:spLocks noChangeShapeType="1"/>
            </p:cNvSpPr>
            <p:nvPr/>
          </p:nvSpPr>
          <p:spPr bwMode="auto">
            <a:xfrm>
              <a:off x="1565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8" name="Line 41"/>
            <p:cNvSpPr>
              <a:spLocks noChangeShapeType="1"/>
            </p:cNvSpPr>
            <p:nvPr/>
          </p:nvSpPr>
          <p:spPr bwMode="auto">
            <a:xfrm>
              <a:off x="1656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59" name="Line 42"/>
            <p:cNvSpPr>
              <a:spLocks noChangeShapeType="1"/>
            </p:cNvSpPr>
            <p:nvPr/>
          </p:nvSpPr>
          <p:spPr bwMode="auto">
            <a:xfrm>
              <a:off x="1747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0" name="Line 43"/>
            <p:cNvSpPr>
              <a:spLocks noChangeShapeType="1"/>
            </p:cNvSpPr>
            <p:nvPr/>
          </p:nvSpPr>
          <p:spPr bwMode="auto">
            <a:xfrm>
              <a:off x="1474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1" name="Rectangle 44"/>
            <p:cNvSpPr>
              <a:spLocks noChangeArrowheads="1"/>
            </p:cNvSpPr>
            <p:nvPr/>
          </p:nvSpPr>
          <p:spPr bwMode="auto">
            <a:xfrm>
              <a:off x="203" y="2340"/>
              <a:ext cx="907" cy="9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2" name="Line 45"/>
            <p:cNvSpPr>
              <a:spLocks noChangeShapeType="1"/>
            </p:cNvSpPr>
            <p:nvPr/>
          </p:nvSpPr>
          <p:spPr bwMode="auto">
            <a:xfrm>
              <a:off x="656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3" name="Line 46"/>
            <p:cNvSpPr>
              <a:spLocks noChangeShapeType="1"/>
            </p:cNvSpPr>
            <p:nvPr/>
          </p:nvSpPr>
          <p:spPr bwMode="auto">
            <a:xfrm>
              <a:off x="747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>
              <a:off x="838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5" name="Line 48"/>
            <p:cNvSpPr>
              <a:spLocks noChangeShapeType="1"/>
            </p:cNvSpPr>
            <p:nvPr/>
          </p:nvSpPr>
          <p:spPr bwMode="auto">
            <a:xfrm>
              <a:off x="928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6" name="Line 49"/>
            <p:cNvSpPr>
              <a:spLocks noChangeShapeType="1"/>
            </p:cNvSpPr>
            <p:nvPr/>
          </p:nvSpPr>
          <p:spPr bwMode="auto">
            <a:xfrm>
              <a:off x="1019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384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8" name="Line 51"/>
            <p:cNvSpPr>
              <a:spLocks noChangeShapeType="1"/>
            </p:cNvSpPr>
            <p:nvPr/>
          </p:nvSpPr>
          <p:spPr bwMode="auto">
            <a:xfrm>
              <a:off x="475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69" name="Line 52"/>
            <p:cNvSpPr>
              <a:spLocks noChangeShapeType="1"/>
            </p:cNvSpPr>
            <p:nvPr/>
          </p:nvSpPr>
          <p:spPr bwMode="auto">
            <a:xfrm>
              <a:off x="566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0" name="Line 53"/>
            <p:cNvSpPr>
              <a:spLocks noChangeShapeType="1"/>
            </p:cNvSpPr>
            <p:nvPr/>
          </p:nvSpPr>
          <p:spPr bwMode="auto">
            <a:xfrm>
              <a:off x="293" y="234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1293" y="2250"/>
              <a:ext cx="907" cy="9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2" name="Line 55"/>
            <p:cNvSpPr>
              <a:spLocks noChangeShapeType="1"/>
            </p:cNvSpPr>
            <p:nvPr/>
          </p:nvSpPr>
          <p:spPr bwMode="auto">
            <a:xfrm>
              <a:off x="1746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3" name="Line 56"/>
            <p:cNvSpPr>
              <a:spLocks noChangeShapeType="1"/>
            </p:cNvSpPr>
            <p:nvPr/>
          </p:nvSpPr>
          <p:spPr bwMode="auto">
            <a:xfrm>
              <a:off x="1837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4" name="Line 57"/>
            <p:cNvSpPr>
              <a:spLocks noChangeShapeType="1"/>
            </p:cNvSpPr>
            <p:nvPr/>
          </p:nvSpPr>
          <p:spPr bwMode="auto">
            <a:xfrm>
              <a:off x="1928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5" name="Line 58"/>
            <p:cNvSpPr>
              <a:spLocks noChangeShapeType="1"/>
            </p:cNvSpPr>
            <p:nvPr/>
          </p:nvSpPr>
          <p:spPr bwMode="auto">
            <a:xfrm>
              <a:off x="2018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6" name="Line 59"/>
            <p:cNvSpPr>
              <a:spLocks noChangeShapeType="1"/>
            </p:cNvSpPr>
            <p:nvPr/>
          </p:nvSpPr>
          <p:spPr bwMode="auto">
            <a:xfrm>
              <a:off x="2109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7" name="Line 60"/>
            <p:cNvSpPr>
              <a:spLocks noChangeShapeType="1"/>
            </p:cNvSpPr>
            <p:nvPr/>
          </p:nvSpPr>
          <p:spPr bwMode="auto">
            <a:xfrm>
              <a:off x="1474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8" name="Line 61"/>
            <p:cNvSpPr>
              <a:spLocks noChangeShapeType="1"/>
            </p:cNvSpPr>
            <p:nvPr/>
          </p:nvSpPr>
          <p:spPr bwMode="auto">
            <a:xfrm>
              <a:off x="1565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79" name="Line 62"/>
            <p:cNvSpPr>
              <a:spLocks noChangeShapeType="1"/>
            </p:cNvSpPr>
            <p:nvPr/>
          </p:nvSpPr>
          <p:spPr bwMode="auto">
            <a:xfrm>
              <a:off x="1656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0" name="Line 63"/>
            <p:cNvSpPr>
              <a:spLocks noChangeShapeType="1"/>
            </p:cNvSpPr>
            <p:nvPr/>
          </p:nvSpPr>
          <p:spPr bwMode="auto">
            <a:xfrm>
              <a:off x="1383" y="2250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1" name="Oval 64"/>
            <p:cNvSpPr>
              <a:spLocks noChangeArrowheads="1"/>
            </p:cNvSpPr>
            <p:nvPr/>
          </p:nvSpPr>
          <p:spPr bwMode="auto">
            <a:xfrm>
              <a:off x="113" y="1978"/>
              <a:ext cx="2495" cy="9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65"/>
          <p:cNvGrpSpPr>
            <a:grpSpLocks/>
          </p:cNvGrpSpPr>
          <p:nvPr/>
        </p:nvGrpSpPr>
        <p:grpSpPr bwMode="auto">
          <a:xfrm>
            <a:off x="3421064" y="1449424"/>
            <a:ext cx="1022350" cy="946149"/>
            <a:chOff x="1880" y="1026"/>
            <a:chExt cx="644" cy="596"/>
          </a:xfrm>
        </p:grpSpPr>
        <p:sp>
          <p:nvSpPr>
            <p:cNvPr id="83" name="Line 66"/>
            <p:cNvSpPr>
              <a:spLocks noChangeShapeType="1"/>
            </p:cNvSpPr>
            <p:nvPr/>
          </p:nvSpPr>
          <p:spPr bwMode="auto">
            <a:xfrm>
              <a:off x="1973" y="1026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4" name="Line 67"/>
            <p:cNvSpPr>
              <a:spLocks noChangeShapeType="1"/>
            </p:cNvSpPr>
            <p:nvPr/>
          </p:nvSpPr>
          <p:spPr bwMode="auto">
            <a:xfrm>
              <a:off x="1973" y="1525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5" name="Text Box 68"/>
            <p:cNvSpPr txBox="1">
              <a:spLocks noChangeArrowheads="1"/>
            </p:cNvSpPr>
            <p:nvPr/>
          </p:nvSpPr>
          <p:spPr bwMode="auto">
            <a:xfrm rot="10800000">
              <a:off x="1880" y="1107"/>
              <a:ext cx="97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0" tIns="0" rIns="0" bIns="0">
              <a:spAutoFit/>
            </a:bodyPr>
            <a:lstStyle/>
            <a:p>
              <a:pPr>
                <a:buNone/>
              </a:pPr>
              <a:r>
                <a:rPr lang="cs-CZ" altLang="cs-CZ" sz="1000" b="0">
                  <a:solidFill>
                    <a:schemeClr val="tx1"/>
                  </a:solidFill>
                  <a:effectLst/>
                  <a:latin typeface="Arial" charset="0"/>
                </a:rPr>
                <a:t>fitness</a:t>
              </a:r>
            </a:p>
          </p:txBody>
        </p:sp>
        <p:sp>
          <p:nvSpPr>
            <p:cNvPr id="86" name="Text Box 69"/>
            <p:cNvSpPr txBox="1">
              <a:spLocks noChangeArrowheads="1"/>
            </p:cNvSpPr>
            <p:nvPr/>
          </p:nvSpPr>
          <p:spPr bwMode="auto">
            <a:xfrm>
              <a:off x="2018" y="1525"/>
              <a:ext cx="506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None/>
              </a:pPr>
              <a:r>
                <a:rPr lang="cs-CZ" altLang="cs-CZ" sz="1000" b="0">
                  <a:solidFill>
                    <a:schemeClr val="tx1"/>
                  </a:solidFill>
                  <a:effectLst/>
                  <a:latin typeface="Arial" charset="0"/>
                </a:rPr>
                <a:t>chromo</a:t>
              </a:r>
              <a:r>
                <a:rPr lang="en-US" altLang="cs-CZ" sz="1000" b="0">
                  <a:solidFill>
                    <a:schemeClr val="tx1"/>
                  </a:solidFill>
                  <a:effectLst/>
                  <a:latin typeface="Arial" charset="0"/>
                </a:rPr>
                <a:t>somes</a:t>
              </a:r>
              <a:endParaRPr lang="cs-CZ" altLang="cs-CZ" sz="1000" b="0"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70"/>
            <p:cNvSpPr>
              <a:spLocks noChangeArrowheads="1"/>
            </p:cNvSpPr>
            <p:nvPr/>
          </p:nvSpPr>
          <p:spPr bwMode="auto">
            <a:xfrm>
              <a:off x="2018" y="1253"/>
              <a:ext cx="90" cy="272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8" name="Rectangle 71"/>
            <p:cNvSpPr>
              <a:spLocks noChangeArrowheads="1"/>
            </p:cNvSpPr>
            <p:nvPr/>
          </p:nvSpPr>
          <p:spPr bwMode="auto">
            <a:xfrm>
              <a:off x="2154" y="1162"/>
              <a:ext cx="9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89" name="Rectangle 72"/>
            <p:cNvSpPr>
              <a:spLocks noChangeArrowheads="1"/>
            </p:cNvSpPr>
            <p:nvPr/>
          </p:nvSpPr>
          <p:spPr bwMode="auto">
            <a:xfrm>
              <a:off x="2290" y="1389"/>
              <a:ext cx="91" cy="1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73"/>
          <p:cNvGrpSpPr>
            <a:grpSpLocks/>
          </p:cNvGrpSpPr>
          <p:nvPr/>
        </p:nvGrpSpPr>
        <p:grpSpPr bwMode="auto">
          <a:xfrm>
            <a:off x="5221272" y="3681462"/>
            <a:ext cx="3455977" cy="2017719"/>
            <a:chOff x="3515" y="2069"/>
            <a:chExt cx="2177" cy="1271"/>
          </a:xfrm>
        </p:grpSpPr>
        <p:sp>
          <p:nvSpPr>
            <p:cNvPr id="91" name="Rectangle 74"/>
            <p:cNvSpPr>
              <a:spLocks noChangeArrowheads="1"/>
            </p:cNvSpPr>
            <p:nvPr/>
          </p:nvSpPr>
          <p:spPr bwMode="auto">
            <a:xfrm>
              <a:off x="3515" y="2387"/>
              <a:ext cx="907" cy="9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2" name="Line 75"/>
            <p:cNvSpPr>
              <a:spLocks noChangeShapeType="1"/>
            </p:cNvSpPr>
            <p:nvPr/>
          </p:nvSpPr>
          <p:spPr bwMode="auto">
            <a:xfrm>
              <a:off x="3968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3" name="Line 76"/>
            <p:cNvSpPr>
              <a:spLocks noChangeShapeType="1"/>
            </p:cNvSpPr>
            <p:nvPr/>
          </p:nvSpPr>
          <p:spPr bwMode="auto">
            <a:xfrm>
              <a:off x="4059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4" name="Line 77"/>
            <p:cNvSpPr>
              <a:spLocks noChangeShapeType="1"/>
            </p:cNvSpPr>
            <p:nvPr/>
          </p:nvSpPr>
          <p:spPr bwMode="auto">
            <a:xfrm>
              <a:off x="4150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5" name="Line 78"/>
            <p:cNvSpPr>
              <a:spLocks noChangeShapeType="1"/>
            </p:cNvSpPr>
            <p:nvPr/>
          </p:nvSpPr>
          <p:spPr bwMode="auto">
            <a:xfrm>
              <a:off x="4240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6" name="Line 79"/>
            <p:cNvSpPr>
              <a:spLocks noChangeShapeType="1"/>
            </p:cNvSpPr>
            <p:nvPr/>
          </p:nvSpPr>
          <p:spPr bwMode="auto">
            <a:xfrm>
              <a:off x="4331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7" name="Line 80"/>
            <p:cNvSpPr>
              <a:spLocks noChangeShapeType="1"/>
            </p:cNvSpPr>
            <p:nvPr/>
          </p:nvSpPr>
          <p:spPr bwMode="auto">
            <a:xfrm>
              <a:off x="3696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8" name="Line 81"/>
            <p:cNvSpPr>
              <a:spLocks noChangeShapeType="1"/>
            </p:cNvSpPr>
            <p:nvPr/>
          </p:nvSpPr>
          <p:spPr bwMode="auto">
            <a:xfrm>
              <a:off x="3787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99" name="Line 82"/>
            <p:cNvSpPr>
              <a:spLocks noChangeShapeType="1"/>
            </p:cNvSpPr>
            <p:nvPr/>
          </p:nvSpPr>
          <p:spPr bwMode="auto">
            <a:xfrm>
              <a:off x="3878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0" name="Line 83"/>
            <p:cNvSpPr>
              <a:spLocks noChangeShapeType="1"/>
            </p:cNvSpPr>
            <p:nvPr/>
          </p:nvSpPr>
          <p:spPr bwMode="auto">
            <a:xfrm>
              <a:off x="3605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84"/>
            <p:cNvSpPr>
              <a:spLocks noChangeArrowheads="1"/>
            </p:cNvSpPr>
            <p:nvPr/>
          </p:nvSpPr>
          <p:spPr bwMode="auto">
            <a:xfrm>
              <a:off x="3515" y="2614"/>
              <a:ext cx="907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2" name="Line 85"/>
            <p:cNvSpPr>
              <a:spLocks noChangeShapeType="1"/>
            </p:cNvSpPr>
            <p:nvPr/>
          </p:nvSpPr>
          <p:spPr bwMode="auto">
            <a:xfrm>
              <a:off x="396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3" name="Line 86"/>
            <p:cNvSpPr>
              <a:spLocks noChangeShapeType="1"/>
            </p:cNvSpPr>
            <p:nvPr/>
          </p:nvSpPr>
          <p:spPr bwMode="auto">
            <a:xfrm>
              <a:off x="405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4" name="Line 87"/>
            <p:cNvSpPr>
              <a:spLocks noChangeShapeType="1"/>
            </p:cNvSpPr>
            <p:nvPr/>
          </p:nvSpPr>
          <p:spPr bwMode="auto">
            <a:xfrm>
              <a:off x="415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5" name="Line 88"/>
            <p:cNvSpPr>
              <a:spLocks noChangeShapeType="1"/>
            </p:cNvSpPr>
            <p:nvPr/>
          </p:nvSpPr>
          <p:spPr bwMode="auto">
            <a:xfrm>
              <a:off x="424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6" name="Line 89"/>
            <p:cNvSpPr>
              <a:spLocks noChangeShapeType="1"/>
            </p:cNvSpPr>
            <p:nvPr/>
          </p:nvSpPr>
          <p:spPr bwMode="auto">
            <a:xfrm>
              <a:off x="4331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7" name="Line 90"/>
            <p:cNvSpPr>
              <a:spLocks noChangeShapeType="1"/>
            </p:cNvSpPr>
            <p:nvPr/>
          </p:nvSpPr>
          <p:spPr bwMode="auto">
            <a:xfrm>
              <a:off x="3696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8" name="Line 91"/>
            <p:cNvSpPr>
              <a:spLocks noChangeShapeType="1"/>
            </p:cNvSpPr>
            <p:nvPr/>
          </p:nvSpPr>
          <p:spPr bwMode="auto">
            <a:xfrm>
              <a:off x="3787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09" name="Line 92"/>
            <p:cNvSpPr>
              <a:spLocks noChangeShapeType="1"/>
            </p:cNvSpPr>
            <p:nvPr/>
          </p:nvSpPr>
          <p:spPr bwMode="auto">
            <a:xfrm>
              <a:off x="387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0" name="Line 93"/>
            <p:cNvSpPr>
              <a:spLocks noChangeShapeType="1"/>
            </p:cNvSpPr>
            <p:nvPr/>
          </p:nvSpPr>
          <p:spPr bwMode="auto">
            <a:xfrm>
              <a:off x="3605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1" name="Line 94"/>
            <p:cNvSpPr>
              <a:spLocks noChangeShapeType="1"/>
            </p:cNvSpPr>
            <p:nvPr/>
          </p:nvSpPr>
          <p:spPr bwMode="auto">
            <a:xfrm>
              <a:off x="4059" y="2251"/>
              <a:ext cx="0" cy="5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2" name="AutoShape 95"/>
            <p:cNvSpPr>
              <a:spLocks noChangeArrowheads="1"/>
            </p:cNvSpPr>
            <p:nvPr/>
          </p:nvSpPr>
          <p:spPr bwMode="auto">
            <a:xfrm>
              <a:off x="4468" y="2523"/>
              <a:ext cx="272" cy="91"/>
            </a:xfrm>
            <a:prstGeom prst="rightArrow">
              <a:avLst>
                <a:gd name="adj1" fmla="val 50000"/>
                <a:gd name="adj2" fmla="val 74725"/>
              </a:avLst>
            </a:pr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3" name="Rectangle 96"/>
            <p:cNvSpPr>
              <a:spLocks noChangeArrowheads="1"/>
            </p:cNvSpPr>
            <p:nvPr/>
          </p:nvSpPr>
          <p:spPr bwMode="auto">
            <a:xfrm>
              <a:off x="4785" y="2387"/>
              <a:ext cx="544" cy="9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4" name="Rectangle 97"/>
            <p:cNvSpPr>
              <a:spLocks noChangeArrowheads="1"/>
            </p:cNvSpPr>
            <p:nvPr/>
          </p:nvSpPr>
          <p:spPr bwMode="auto">
            <a:xfrm>
              <a:off x="4785" y="2614"/>
              <a:ext cx="544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5" name="Rectangle 98"/>
            <p:cNvSpPr>
              <a:spLocks noChangeArrowheads="1"/>
            </p:cNvSpPr>
            <p:nvPr/>
          </p:nvSpPr>
          <p:spPr bwMode="auto">
            <a:xfrm>
              <a:off x="5329" y="2387"/>
              <a:ext cx="363" cy="9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6" name="Rectangle 99"/>
            <p:cNvSpPr>
              <a:spLocks noChangeArrowheads="1"/>
            </p:cNvSpPr>
            <p:nvPr/>
          </p:nvSpPr>
          <p:spPr bwMode="auto">
            <a:xfrm>
              <a:off x="5329" y="2614"/>
              <a:ext cx="363" cy="9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7" name="Line 100"/>
            <p:cNvSpPr>
              <a:spLocks noChangeShapeType="1"/>
            </p:cNvSpPr>
            <p:nvPr/>
          </p:nvSpPr>
          <p:spPr bwMode="auto">
            <a:xfrm>
              <a:off x="5238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8" name="Line 101"/>
            <p:cNvSpPr>
              <a:spLocks noChangeShapeType="1"/>
            </p:cNvSpPr>
            <p:nvPr/>
          </p:nvSpPr>
          <p:spPr bwMode="auto">
            <a:xfrm>
              <a:off x="5329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19" name="Line 102"/>
            <p:cNvSpPr>
              <a:spLocks noChangeShapeType="1"/>
            </p:cNvSpPr>
            <p:nvPr/>
          </p:nvSpPr>
          <p:spPr bwMode="auto">
            <a:xfrm>
              <a:off x="5420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0" name="Line 103"/>
            <p:cNvSpPr>
              <a:spLocks noChangeShapeType="1"/>
            </p:cNvSpPr>
            <p:nvPr/>
          </p:nvSpPr>
          <p:spPr bwMode="auto">
            <a:xfrm>
              <a:off x="5510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1" name="Line 104"/>
            <p:cNvSpPr>
              <a:spLocks noChangeShapeType="1"/>
            </p:cNvSpPr>
            <p:nvPr/>
          </p:nvSpPr>
          <p:spPr bwMode="auto">
            <a:xfrm>
              <a:off x="5601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2" name="Line 105"/>
            <p:cNvSpPr>
              <a:spLocks noChangeShapeType="1"/>
            </p:cNvSpPr>
            <p:nvPr/>
          </p:nvSpPr>
          <p:spPr bwMode="auto">
            <a:xfrm>
              <a:off x="4966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3" name="Line 106"/>
            <p:cNvSpPr>
              <a:spLocks noChangeShapeType="1"/>
            </p:cNvSpPr>
            <p:nvPr/>
          </p:nvSpPr>
          <p:spPr bwMode="auto">
            <a:xfrm>
              <a:off x="5057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4" name="Line 107"/>
            <p:cNvSpPr>
              <a:spLocks noChangeShapeType="1"/>
            </p:cNvSpPr>
            <p:nvPr/>
          </p:nvSpPr>
          <p:spPr bwMode="auto">
            <a:xfrm>
              <a:off x="5148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5" name="Line 108"/>
            <p:cNvSpPr>
              <a:spLocks noChangeShapeType="1"/>
            </p:cNvSpPr>
            <p:nvPr/>
          </p:nvSpPr>
          <p:spPr bwMode="auto">
            <a:xfrm>
              <a:off x="4875" y="238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6" name="Line 109"/>
            <p:cNvSpPr>
              <a:spLocks noChangeShapeType="1"/>
            </p:cNvSpPr>
            <p:nvPr/>
          </p:nvSpPr>
          <p:spPr bwMode="auto">
            <a:xfrm>
              <a:off x="523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7" name="Line 110"/>
            <p:cNvSpPr>
              <a:spLocks noChangeShapeType="1"/>
            </p:cNvSpPr>
            <p:nvPr/>
          </p:nvSpPr>
          <p:spPr bwMode="auto">
            <a:xfrm>
              <a:off x="5329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8" name="Line 111"/>
            <p:cNvSpPr>
              <a:spLocks noChangeShapeType="1"/>
            </p:cNvSpPr>
            <p:nvPr/>
          </p:nvSpPr>
          <p:spPr bwMode="auto">
            <a:xfrm>
              <a:off x="542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29" name="Line 112"/>
            <p:cNvSpPr>
              <a:spLocks noChangeShapeType="1"/>
            </p:cNvSpPr>
            <p:nvPr/>
          </p:nvSpPr>
          <p:spPr bwMode="auto">
            <a:xfrm>
              <a:off x="5510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0" name="Line 113"/>
            <p:cNvSpPr>
              <a:spLocks noChangeShapeType="1"/>
            </p:cNvSpPr>
            <p:nvPr/>
          </p:nvSpPr>
          <p:spPr bwMode="auto">
            <a:xfrm>
              <a:off x="5601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1" name="Line 114"/>
            <p:cNvSpPr>
              <a:spLocks noChangeShapeType="1"/>
            </p:cNvSpPr>
            <p:nvPr/>
          </p:nvSpPr>
          <p:spPr bwMode="auto">
            <a:xfrm>
              <a:off x="4966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2" name="Line 115"/>
            <p:cNvSpPr>
              <a:spLocks noChangeShapeType="1"/>
            </p:cNvSpPr>
            <p:nvPr/>
          </p:nvSpPr>
          <p:spPr bwMode="auto">
            <a:xfrm>
              <a:off x="5057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3" name="Line 116"/>
            <p:cNvSpPr>
              <a:spLocks noChangeShapeType="1"/>
            </p:cNvSpPr>
            <p:nvPr/>
          </p:nvSpPr>
          <p:spPr bwMode="auto">
            <a:xfrm>
              <a:off x="5148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4" name="Line 117"/>
            <p:cNvSpPr>
              <a:spLocks noChangeShapeType="1"/>
            </p:cNvSpPr>
            <p:nvPr/>
          </p:nvSpPr>
          <p:spPr bwMode="auto">
            <a:xfrm>
              <a:off x="4875" y="261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18"/>
            <p:cNvSpPr>
              <a:spLocks noChangeArrowheads="1"/>
            </p:cNvSpPr>
            <p:nvPr/>
          </p:nvSpPr>
          <p:spPr bwMode="auto">
            <a:xfrm>
              <a:off x="3515" y="3249"/>
              <a:ext cx="907" cy="91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6" name="Line 119"/>
            <p:cNvSpPr>
              <a:spLocks noChangeShapeType="1"/>
            </p:cNvSpPr>
            <p:nvPr/>
          </p:nvSpPr>
          <p:spPr bwMode="auto">
            <a:xfrm>
              <a:off x="3968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7" name="Line 120"/>
            <p:cNvSpPr>
              <a:spLocks noChangeShapeType="1"/>
            </p:cNvSpPr>
            <p:nvPr/>
          </p:nvSpPr>
          <p:spPr bwMode="auto">
            <a:xfrm>
              <a:off x="4059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8" name="Line 121"/>
            <p:cNvSpPr>
              <a:spLocks noChangeShapeType="1"/>
            </p:cNvSpPr>
            <p:nvPr/>
          </p:nvSpPr>
          <p:spPr bwMode="auto">
            <a:xfrm>
              <a:off x="4150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39" name="Line 122"/>
            <p:cNvSpPr>
              <a:spLocks noChangeShapeType="1"/>
            </p:cNvSpPr>
            <p:nvPr/>
          </p:nvSpPr>
          <p:spPr bwMode="auto">
            <a:xfrm>
              <a:off x="4240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0" name="Line 123"/>
            <p:cNvSpPr>
              <a:spLocks noChangeShapeType="1"/>
            </p:cNvSpPr>
            <p:nvPr/>
          </p:nvSpPr>
          <p:spPr bwMode="auto">
            <a:xfrm>
              <a:off x="4331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1" name="Line 124"/>
            <p:cNvSpPr>
              <a:spLocks noChangeShapeType="1"/>
            </p:cNvSpPr>
            <p:nvPr/>
          </p:nvSpPr>
          <p:spPr bwMode="auto">
            <a:xfrm>
              <a:off x="3696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2" name="Line 125"/>
            <p:cNvSpPr>
              <a:spLocks noChangeShapeType="1"/>
            </p:cNvSpPr>
            <p:nvPr/>
          </p:nvSpPr>
          <p:spPr bwMode="auto">
            <a:xfrm>
              <a:off x="3787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3" name="Line 126"/>
            <p:cNvSpPr>
              <a:spLocks noChangeShapeType="1"/>
            </p:cNvSpPr>
            <p:nvPr/>
          </p:nvSpPr>
          <p:spPr bwMode="auto">
            <a:xfrm>
              <a:off x="3878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4" name="Line 127"/>
            <p:cNvSpPr>
              <a:spLocks noChangeShapeType="1"/>
            </p:cNvSpPr>
            <p:nvPr/>
          </p:nvSpPr>
          <p:spPr bwMode="auto">
            <a:xfrm>
              <a:off x="3605" y="3249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5" name="AutoShape 128"/>
            <p:cNvSpPr>
              <a:spLocks noChangeArrowheads="1"/>
            </p:cNvSpPr>
            <p:nvPr/>
          </p:nvSpPr>
          <p:spPr bwMode="auto">
            <a:xfrm>
              <a:off x="3742" y="2976"/>
              <a:ext cx="181" cy="273"/>
            </a:xfrm>
            <a:prstGeom prst="lightningBol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6" name="AutoShape 129"/>
            <p:cNvSpPr>
              <a:spLocks noChangeArrowheads="1"/>
            </p:cNvSpPr>
            <p:nvPr/>
          </p:nvSpPr>
          <p:spPr bwMode="auto">
            <a:xfrm>
              <a:off x="3878" y="2069"/>
              <a:ext cx="181" cy="273"/>
            </a:xfrm>
            <a:prstGeom prst="lightningBol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147" name="AutoShape 130"/>
            <p:cNvSpPr>
              <a:spLocks noChangeArrowheads="1"/>
            </p:cNvSpPr>
            <p:nvPr/>
          </p:nvSpPr>
          <p:spPr bwMode="auto">
            <a:xfrm>
              <a:off x="4468" y="3249"/>
              <a:ext cx="272" cy="91"/>
            </a:xfrm>
            <a:prstGeom prst="rightArrow">
              <a:avLst>
                <a:gd name="adj1" fmla="val 50000"/>
                <a:gd name="adj2" fmla="val 74725"/>
              </a:avLst>
            </a:prstGeom>
            <a:solidFill>
              <a:srgbClr val="CC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grpSp>
          <p:nvGrpSpPr>
            <p:cNvPr id="148" name="Group 131"/>
            <p:cNvGrpSpPr>
              <a:grpSpLocks/>
            </p:cNvGrpSpPr>
            <p:nvPr/>
          </p:nvGrpSpPr>
          <p:grpSpPr bwMode="auto">
            <a:xfrm>
              <a:off x="4785" y="3249"/>
              <a:ext cx="907" cy="91"/>
              <a:chOff x="4740" y="3249"/>
              <a:chExt cx="907" cy="91"/>
            </a:xfrm>
          </p:grpSpPr>
          <p:sp>
            <p:nvSpPr>
              <p:cNvPr id="150" name="Rectangle 132"/>
              <p:cNvSpPr>
                <a:spLocks noChangeArrowheads="1"/>
              </p:cNvSpPr>
              <p:nvPr/>
            </p:nvSpPr>
            <p:spPr bwMode="auto">
              <a:xfrm>
                <a:off x="4740" y="3249"/>
                <a:ext cx="907" cy="91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Line 133"/>
              <p:cNvSpPr>
                <a:spLocks noChangeShapeType="1"/>
              </p:cNvSpPr>
              <p:nvPr/>
            </p:nvSpPr>
            <p:spPr bwMode="auto">
              <a:xfrm>
                <a:off x="5193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Line 134"/>
              <p:cNvSpPr>
                <a:spLocks noChangeShapeType="1"/>
              </p:cNvSpPr>
              <p:nvPr/>
            </p:nvSpPr>
            <p:spPr bwMode="auto">
              <a:xfrm>
                <a:off x="5284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Line 135"/>
              <p:cNvSpPr>
                <a:spLocks noChangeShapeType="1"/>
              </p:cNvSpPr>
              <p:nvPr/>
            </p:nvSpPr>
            <p:spPr bwMode="auto">
              <a:xfrm>
                <a:off x="5375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Line 136"/>
              <p:cNvSpPr>
                <a:spLocks noChangeShapeType="1"/>
              </p:cNvSpPr>
              <p:nvPr/>
            </p:nvSpPr>
            <p:spPr bwMode="auto">
              <a:xfrm>
                <a:off x="5465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Line 137"/>
              <p:cNvSpPr>
                <a:spLocks noChangeShapeType="1"/>
              </p:cNvSpPr>
              <p:nvPr/>
            </p:nvSpPr>
            <p:spPr bwMode="auto">
              <a:xfrm>
                <a:off x="5556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Line 138"/>
              <p:cNvSpPr>
                <a:spLocks noChangeShapeType="1"/>
              </p:cNvSpPr>
              <p:nvPr/>
            </p:nvSpPr>
            <p:spPr bwMode="auto">
              <a:xfrm>
                <a:off x="4921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Line 139"/>
              <p:cNvSpPr>
                <a:spLocks noChangeShapeType="1"/>
              </p:cNvSpPr>
              <p:nvPr/>
            </p:nvSpPr>
            <p:spPr bwMode="auto">
              <a:xfrm>
                <a:off x="5012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Line 140"/>
              <p:cNvSpPr>
                <a:spLocks noChangeShapeType="1"/>
              </p:cNvSpPr>
              <p:nvPr/>
            </p:nvSpPr>
            <p:spPr bwMode="auto">
              <a:xfrm>
                <a:off x="5103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Line 141"/>
              <p:cNvSpPr>
                <a:spLocks noChangeShapeType="1"/>
              </p:cNvSpPr>
              <p:nvPr/>
            </p:nvSpPr>
            <p:spPr bwMode="auto">
              <a:xfrm>
                <a:off x="4830" y="32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9" name="Rectangle 142"/>
            <p:cNvSpPr>
              <a:spLocks noChangeArrowheads="1"/>
            </p:cNvSpPr>
            <p:nvPr/>
          </p:nvSpPr>
          <p:spPr bwMode="auto">
            <a:xfrm>
              <a:off x="5148" y="3249"/>
              <a:ext cx="91" cy="90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</p:grpSp>
      <p:sp>
        <p:nvSpPr>
          <p:cNvPr id="160" name="Freeform 143"/>
          <p:cNvSpPr>
            <a:spLocks/>
          </p:cNvSpPr>
          <p:nvPr/>
        </p:nvSpPr>
        <p:spPr bwMode="auto">
          <a:xfrm>
            <a:off x="1979613" y="4329150"/>
            <a:ext cx="3097212" cy="792162"/>
          </a:xfrm>
          <a:custGeom>
            <a:avLst/>
            <a:gdLst>
              <a:gd name="T0" fmla="*/ 2042 w 2042"/>
              <a:gd name="T1" fmla="*/ 635 h 650"/>
              <a:gd name="T2" fmla="*/ 363 w 2042"/>
              <a:gd name="T3" fmla="*/ 544 h 650"/>
              <a:gd name="T4" fmla="*/ 0 w 2042"/>
              <a:gd name="T5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42" h="650">
                <a:moveTo>
                  <a:pt x="2042" y="635"/>
                </a:moveTo>
                <a:cubicBezTo>
                  <a:pt x="1372" y="642"/>
                  <a:pt x="703" y="650"/>
                  <a:pt x="363" y="544"/>
                </a:cubicBezTo>
                <a:cubicBezTo>
                  <a:pt x="23" y="438"/>
                  <a:pt x="61" y="53"/>
                  <a:pt x="0" y="0"/>
                </a:cubicBezTo>
              </a:path>
            </a:pathLst>
          </a:custGeom>
          <a:noFill/>
          <a:ln w="190500">
            <a:solidFill>
              <a:schemeClr val="accent3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cs-CZ" b="0">
              <a:solidFill>
                <a:schemeClr val="tx1"/>
              </a:solidFill>
            </a:endParaRPr>
          </a:p>
        </p:txBody>
      </p:sp>
      <p:sp>
        <p:nvSpPr>
          <p:cNvPr id="161" name="Line 144"/>
          <p:cNvSpPr>
            <a:spLocks noChangeShapeType="1"/>
          </p:cNvSpPr>
          <p:nvPr/>
        </p:nvSpPr>
        <p:spPr bwMode="auto">
          <a:xfrm>
            <a:off x="6948488" y="2960725"/>
            <a:ext cx="0" cy="936625"/>
          </a:xfrm>
          <a:prstGeom prst="line">
            <a:avLst/>
          </a:prstGeom>
          <a:noFill/>
          <a:ln w="190500">
            <a:solidFill>
              <a:schemeClr val="accent3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cs-CZ" b="0">
              <a:solidFill>
                <a:schemeClr val="tx1"/>
              </a:solidFill>
            </a:endParaRPr>
          </a:p>
        </p:txBody>
      </p:sp>
      <p:sp>
        <p:nvSpPr>
          <p:cNvPr id="162" name="Line 145"/>
          <p:cNvSpPr>
            <a:spLocks noChangeShapeType="1"/>
          </p:cNvSpPr>
          <p:nvPr/>
        </p:nvSpPr>
        <p:spPr bwMode="auto">
          <a:xfrm>
            <a:off x="4787900" y="2025687"/>
            <a:ext cx="1225550" cy="0"/>
          </a:xfrm>
          <a:prstGeom prst="line">
            <a:avLst/>
          </a:prstGeom>
          <a:noFill/>
          <a:ln w="190500">
            <a:solidFill>
              <a:schemeClr val="accent3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cs-CZ" b="0">
              <a:solidFill>
                <a:schemeClr val="tx1"/>
              </a:solidFill>
            </a:endParaRPr>
          </a:p>
        </p:txBody>
      </p:sp>
      <p:sp>
        <p:nvSpPr>
          <p:cNvPr id="163" name="Freeform 146"/>
          <p:cNvSpPr>
            <a:spLocks/>
          </p:cNvSpPr>
          <p:nvPr/>
        </p:nvSpPr>
        <p:spPr bwMode="auto">
          <a:xfrm>
            <a:off x="2197100" y="2012987"/>
            <a:ext cx="1008063" cy="803275"/>
          </a:xfrm>
          <a:custGeom>
            <a:avLst/>
            <a:gdLst>
              <a:gd name="T0" fmla="*/ 0 w 635"/>
              <a:gd name="T1" fmla="*/ 506 h 506"/>
              <a:gd name="T2" fmla="*/ 136 w 635"/>
              <a:gd name="T3" fmla="*/ 98 h 506"/>
              <a:gd name="T4" fmla="*/ 635 w 635"/>
              <a:gd name="T5" fmla="*/ 8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5" h="506">
                <a:moveTo>
                  <a:pt x="0" y="506"/>
                </a:moveTo>
                <a:cubicBezTo>
                  <a:pt x="15" y="343"/>
                  <a:pt x="30" y="181"/>
                  <a:pt x="136" y="98"/>
                </a:cubicBezTo>
                <a:cubicBezTo>
                  <a:pt x="242" y="15"/>
                  <a:pt x="590" y="0"/>
                  <a:pt x="635" y="8"/>
                </a:cubicBezTo>
              </a:path>
            </a:pathLst>
          </a:custGeom>
          <a:noFill/>
          <a:ln w="190500">
            <a:solidFill>
              <a:schemeClr val="accent3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None/>
            </a:pPr>
            <a:endParaRPr lang="cs-CZ" b="0">
              <a:solidFill>
                <a:schemeClr val="tx1"/>
              </a:solidFill>
            </a:endParaRPr>
          </a:p>
        </p:txBody>
      </p:sp>
      <p:sp>
        <p:nvSpPr>
          <p:cNvPr id="164" name="AutoShape 147"/>
          <p:cNvSpPr>
            <a:spLocks noChangeArrowheads="1"/>
          </p:cNvSpPr>
          <p:nvPr/>
        </p:nvSpPr>
        <p:spPr bwMode="auto">
          <a:xfrm>
            <a:off x="179388" y="1665325"/>
            <a:ext cx="1584325" cy="1079500"/>
          </a:xfrm>
          <a:prstGeom prst="wedgeRoundRectCallout">
            <a:avLst>
              <a:gd name="adj1" fmla="val -4810"/>
              <a:gd name="adj2" fmla="val 68676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en-US" altLang="cs-CZ" sz="1500" b="0">
                <a:solidFill>
                  <a:schemeClr val="tx1"/>
                </a:solidFill>
                <a:effectLst/>
                <a:latin typeface="Arial" charset="0"/>
              </a:rPr>
              <a:t>Create the initial population</a:t>
            </a:r>
            <a:endParaRPr lang="cs-CZ" altLang="cs-CZ" sz="15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5" name="AutoShape 148"/>
          <p:cNvSpPr>
            <a:spLocks noChangeArrowheads="1"/>
          </p:cNvSpPr>
          <p:nvPr/>
        </p:nvSpPr>
        <p:spPr bwMode="auto">
          <a:xfrm>
            <a:off x="1619250" y="944600"/>
            <a:ext cx="1225550" cy="647700"/>
          </a:xfrm>
          <a:prstGeom prst="wedgeRoundRectCallout">
            <a:avLst>
              <a:gd name="adj1" fmla="val 87046"/>
              <a:gd name="adj2" fmla="val 75000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en-US" altLang="cs-CZ" sz="1500" b="0">
                <a:solidFill>
                  <a:schemeClr val="tx1"/>
                </a:solidFill>
                <a:effectLst/>
                <a:latin typeface="Arial" charset="0"/>
              </a:rPr>
              <a:t>Evaluation</a:t>
            </a:r>
            <a:endParaRPr lang="cs-CZ" altLang="cs-CZ" sz="15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AutoShape 149"/>
          <p:cNvSpPr>
            <a:spLocks noChangeArrowheads="1"/>
          </p:cNvSpPr>
          <p:nvPr/>
        </p:nvSpPr>
        <p:spPr bwMode="auto">
          <a:xfrm>
            <a:off x="4787900" y="728700"/>
            <a:ext cx="1152525" cy="722312"/>
          </a:xfrm>
          <a:prstGeom prst="wedgeRoundRectCallout">
            <a:avLst>
              <a:gd name="adj1" fmla="val 73417"/>
              <a:gd name="adj2" fmla="val 104287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cs-CZ" altLang="cs-CZ" sz="1500" b="0">
                <a:solidFill>
                  <a:schemeClr val="tx1"/>
                </a:solidFill>
                <a:effectLst/>
                <a:latin typeface="Arial" charset="0"/>
              </a:rPr>
              <a:t>Sele</a:t>
            </a:r>
            <a:r>
              <a:rPr lang="en-US" altLang="cs-CZ" sz="1500" b="0">
                <a:solidFill>
                  <a:schemeClr val="tx1"/>
                </a:solidFill>
                <a:effectLst/>
                <a:latin typeface="Arial" charset="0"/>
              </a:rPr>
              <a:t>ction of parents</a:t>
            </a:r>
            <a:endParaRPr lang="cs-CZ" altLang="cs-CZ" sz="15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AutoShape 150"/>
          <p:cNvSpPr>
            <a:spLocks noChangeArrowheads="1"/>
          </p:cNvSpPr>
          <p:nvPr/>
        </p:nvSpPr>
        <p:spPr bwMode="auto">
          <a:xfrm>
            <a:off x="7451725" y="3249650"/>
            <a:ext cx="1584325" cy="646112"/>
          </a:xfrm>
          <a:prstGeom prst="wedgeRoundRectCallout">
            <a:avLst>
              <a:gd name="adj1" fmla="val -49398"/>
              <a:gd name="adj2" fmla="val 75306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en-US" altLang="cs-CZ" sz="1500" b="0">
                <a:solidFill>
                  <a:schemeClr val="tx1"/>
                </a:solidFill>
                <a:effectLst/>
                <a:latin typeface="Arial" charset="0"/>
              </a:rPr>
              <a:t>Recombination (crossover)</a:t>
            </a:r>
            <a:endParaRPr lang="cs-CZ" altLang="cs-CZ" sz="15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8" name="AutoShape 151"/>
          <p:cNvSpPr>
            <a:spLocks noChangeArrowheads="1"/>
          </p:cNvSpPr>
          <p:nvPr/>
        </p:nvSpPr>
        <p:spPr bwMode="auto">
          <a:xfrm>
            <a:off x="3203575" y="5553112"/>
            <a:ext cx="1152525" cy="530225"/>
          </a:xfrm>
          <a:prstGeom prst="wedgeRoundRectCallout">
            <a:avLst>
              <a:gd name="adj1" fmla="val 115704"/>
              <a:gd name="adj2" fmla="val -42514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cs-CZ" altLang="cs-CZ" sz="1500" b="0" dirty="0" err="1">
                <a:solidFill>
                  <a:schemeClr val="tx1"/>
                </a:solidFill>
                <a:effectLst/>
                <a:latin typeface="Arial" charset="0"/>
              </a:rPr>
              <a:t>Muta</a:t>
            </a:r>
            <a:r>
              <a:rPr lang="en-US" altLang="cs-CZ" sz="1500" b="0" dirty="0" err="1">
                <a:solidFill>
                  <a:schemeClr val="tx1"/>
                </a:solidFill>
                <a:effectLst/>
                <a:latin typeface="Arial" charset="0"/>
              </a:rPr>
              <a:t>tion</a:t>
            </a:r>
            <a:endParaRPr lang="cs-CZ" altLang="cs-CZ" sz="1500" b="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AutoShape 152"/>
          <p:cNvSpPr>
            <a:spLocks noChangeArrowheads="1"/>
          </p:cNvSpPr>
          <p:nvPr/>
        </p:nvSpPr>
        <p:spPr bwMode="auto">
          <a:xfrm>
            <a:off x="395288" y="5049875"/>
            <a:ext cx="1512887" cy="576262"/>
          </a:xfrm>
          <a:prstGeom prst="wedgeRoundRectCallout">
            <a:avLst>
              <a:gd name="adj1" fmla="val 47273"/>
              <a:gd name="adj2" fmla="val -147796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None/>
            </a:pPr>
            <a:r>
              <a:rPr lang="en-US" altLang="cs-CZ" sz="1500" b="0">
                <a:solidFill>
                  <a:schemeClr val="tx1"/>
                </a:solidFill>
                <a:effectLst/>
                <a:latin typeface="Arial" charset="0"/>
              </a:rPr>
              <a:t>Replacement</a:t>
            </a:r>
            <a:endParaRPr lang="cs-CZ" altLang="cs-CZ" sz="15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0" name="Group 153"/>
          <p:cNvGrpSpPr>
            <a:grpSpLocks/>
          </p:cNvGrpSpPr>
          <p:nvPr/>
        </p:nvGrpSpPr>
        <p:grpSpPr bwMode="auto">
          <a:xfrm>
            <a:off x="6229350" y="1160500"/>
            <a:ext cx="1584325" cy="1728787"/>
            <a:chOff x="3924" y="935"/>
            <a:chExt cx="998" cy="1089"/>
          </a:xfrm>
        </p:grpSpPr>
        <p:grpSp>
          <p:nvGrpSpPr>
            <p:cNvPr id="171" name="Group 154"/>
            <p:cNvGrpSpPr>
              <a:grpSpLocks/>
            </p:cNvGrpSpPr>
            <p:nvPr/>
          </p:nvGrpSpPr>
          <p:grpSpPr bwMode="auto">
            <a:xfrm>
              <a:off x="4015" y="1615"/>
              <a:ext cx="817" cy="318"/>
              <a:chOff x="3061" y="1570"/>
              <a:chExt cx="817" cy="318"/>
            </a:xfrm>
          </p:grpSpPr>
          <p:sp>
            <p:nvSpPr>
              <p:cNvPr id="203" name="Rectangle 155"/>
              <p:cNvSpPr>
                <a:spLocks noChangeArrowheads="1"/>
              </p:cNvSpPr>
              <p:nvPr/>
            </p:nvSpPr>
            <p:spPr bwMode="auto">
              <a:xfrm>
                <a:off x="3061" y="1797"/>
                <a:ext cx="318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Rectangle 156"/>
              <p:cNvSpPr>
                <a:spLocks noChangeArrowheads="1"/>
              </p:cNvSpPr>
              <p:nvPr/>
            </p:nvSpPr>
            <p:spPr bwMode="auto">
              <a:xfrm>
                <a:off x="3061" y="1570"/>
                <a:ext cx="318" cy="91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AutoShape 157"/>
              <p:cNvSpPr>
                <a:spLocks noChangeArrowheads="1"/>
              </p:cNvSpPr>
              <p:nvPr/>
            </p:nvSpPr>
            <p:spPr bwMode="auto">
              <a:xfrm>
                <a:off x="3379" y="1706"/>
                <a:ext cx="136" cy="46"/>
              </a:xfrm>
              <a:prstGeom prst="rightArrow">
                <a:avLst>
                  <a:gd name="adj1" fmla="val 50000"/>
                  <a:gd name="adj2" fmla="val 73913"/>
                </a:avLst>
              </a:prstGeom>
              <a:solidFill>
                <a:srgbClr val="9933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158"/>
              <p:cNvSpPr>
                <a:spLocks noChangeArrowheads="1"/>
              </p:cNvSpPr>
              <p:nvPr/>
            </p:nvSpPr>
            <p:spPr bwMode="auto">
              <a:xfrm>
                <a:off x="3560" y="1684"/>
                <a:ext cx="318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2" name="AutoShape 159"/>
            <p:cNvSpPr>
              <a:spLocks noChangeArrowheads="1"/>
            </p:cNvSpPr>
            <p:nvPr/>
          </p:nvSpPr>
          <p:spPr bwMode="auto">
            <a:xfrm>
              <a:off x="3924" y="935"/>
              <a:ext cx="998" cy="108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grpSp>
          <p:nvGrpSpPr>
            <p:cNvPr id="173" name="Group 160"/>
            <p:cNvGrpSpPr>
              <a:grpSpLocks/>
            </p:cNvGrpSpPr>
            <p:nvPr/>
          </p:nvGrpSpPr>
          <p:grpSpPr bwMode="auto">
            <a:xfrm>
              <a:off x="4195" y="1026"/>
              <a:ext cx="454" cy="453"/>
              <a:chOff x="1746" y="1510"/>
              <a:chExt cx="2313" cy="2315"/>
            </a:xfrm>
          </p:grpSpPr>
          <p:sp>
            <p:nvSpPr>
              <p:cNvPr id="174" name="AutoShape 161"/>
              <p:cNvSpPr>
                <a:spLocks noChangeAspect="1" noChangeArrowheads="1"/>
              </p:cNvSpPr>
              <p:nvPr/>
            </p:nvSpPr>
            <p:spPr bwMode="auto">
              <a:xfrm>
                <a:off x="1746" y="1518"/>
                <a:ext cx="2313" cy="2299"/>
              </a:xfrm>
              <a:custGeom>
                <a:avLst/>
                <a:gdLst>
                  <a:gd name="G0" fmla="+- 1509 0 0"/>
                  <a:gd name="G1" fmla="+- 21600 0 1509"/>
                  <a:gd name="G2" fmla="+- 21600 0 1509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509" y="10800"/>
                    </a:moveTo>
                    <a:cubicBezTo>
                      <a:pt x="1509" y="15931"/>
                      <a:pt x="5669" y="20091"/>
                      <a:pt x="10800" y="20091"/>
                    </a:cubicBezTo>
                    <a:cubicBezTo>
                      <a:pt x="15931" y="20091"/>
                      <a:pt x="20091" y="15931"/>
                      <a:pt x="20091" y="10800"/>
                    </a:cubicBezTo>
                    <a:cubicBezTo>
                      <a:pt x="20091" y="5669"/>
                      <a:pt x="15931" y="1509"/>
                      <a:pt x="10800" y="1509"/>
                    </a:cubicBezTo>
                    <a:cubicBezTo>
                      <a:pt x="5669" y="1509"/>
                      <a:pt x="1509" y="5669"/>
                      <a:pt x="1509" y="10800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100000" sy="100000" flip="none" algn="tl"/>
              </a:blip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Group 162"/>
              <p:cNvGrpSpPr>
                <a:grpSpLocks noChangeAspect="1"/>
              </p:cNvGrpSpPr>
              <p:nvPr/>
            </p:nvGrpSpPr>
            <p:grpSpPr bwMode="auto">
              <a:xfrm>
                <a:off x="1882" y="1661"/>
                <a:ext cx="2040" cy="2040"/>
                <a:chOff x="1882" y="1654"/>
                <a:chExt cx="1905" cy="1915"/>
              </a:xfrm>
            </p:grpSpPr>
            <p:grpSp>
              <p:nvGrpSpPr>
                <p:cNvPr id="184" name="Group 163"/>
                <p:cNvGrpSpPr>
                  <a:grpSpLocks noChangeAspect="1"/>
                </p:cNvGrpSpPr>
                <p:nvPr/>
              </p:nvGrpSpPr>
              <p:grpSpPr bwMode="auto">
                <a:xfrm>
                  <a:off x="1882" y="1933"/>
                  <a:ext cx="953" cy="1361"/>
                  <a:chOff x="1882" y="1933"/>
                  <a:chExt cx="953" cy="1361"/>
                </a:xfrm>
              </p:grpSpPr>
              <p:sp>
                <p:nvSpPr>
                  <p:cNvPr id="201" name="Freeform 164"/>
                  <p:cNvSpPr>
                    <a:spLocks noChangeAspect="1"/>
                  </p:cNvSpPr>
                  <p:nvPr/>
                </p:nvSpPr>
                <p:spPr bwMode="auto">
                  <a:xfrm>
                    <a:off x="2010" y="3056"/>
                    <a:ext cx="54" cy="102"/>
                  </a:xfrm>
                  <a:custGeom>
                    <a:avLst/>
                    <a:gdLst>
                      <a:gd name="T0" fmla="*/ 41 w 54"/>
                      <a:gd name="T1" fmla="*/ 88 h 102"/>
                      <a:gd name="T2" fmla="*/ 20 w 54"/>
                      <a:gd name="T3" fmla="*/ 67 h 102"/>
                      <a:gd name="T4" fmla="*/ 12 w 54"/>
                      <a:gd name="T5" fmla="*/ 57 h 102"/>
                      <a:gd name="T6" fmla="*/ 0 w 54"/>
                      <a:gd name="T7" fmla="*/ 0 h 102"/>
                      <a:gd name="T8" fmla="*/ 54 w 54"/>
                      <a:gd name="T9" fmla="*/ 57 h 102"/>
                      <a:gd name="T10" fmla="*/ 54 w 54"/>
                      <a:gd name="T11" fmla="*/ 102 h 102"/>
                      <a:gd name="T12" fmla="*/ 41 w 54"/>
                      <a:gd name="T13" fmla="*/ 88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4" h="102">
                        <a:moveTo>
                          <a:pt x="41" y="88"/>
                        </a:moveTo>
                        <a:cubicBezTo>
                          <a:pt x="36" y="80"/>
                          <a:pt x="29" y="70"/>
                          <a:pt x="20" y="67"/>
                        </a:cubicBezTo>
                        <a:cubicBezTo>
                          <a:pt x="18" y="62"/>
                          <a:pt x="14" y="62"/>
                          <a:pt x="12" y="57"/>
                        </a:cubicBezTo>
                        <a:cubicBezTo>
                          <a:pt x="9" y="38"/>
                          <a:pt x="0" y="20"/>
                          <a:pt x="0" y="0"/>
                        </a:cubicBezTo>
                        <a:lnTo>
                          <a:pt x="54" y="57"/>
                        </a:lnTo>
                        <a:lnTo>
                          <a:pt x="54" y="102"/>
                        </a:lnTo>
                        <a:cubicBezTo>
                          <a:pt x="38" y="86"/>
                          <a:pt x="33" y="84"/>
                          <a:pt x="41" y="88"/>
                        </a:cubicBez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Freeform 165"/>
                  <p:cNvSpPr>
                    <a:spLocks noChangeAspect="1"/>
                  </p:cNvSpPr>
                  <p:nvPr/>
                </p:nvSpPr>
                <p:spPr bwMode="auto">
                  <a:xfrm>
                    <a:off x="1882" y="1933"/>
                    <a:ext cx="953" cy="1361"/>
                  </a:xfrm>
                  <a:custGeom>
                    <a:avLst/>
                    <a:gdLst>
                      <a:gd name="T0" fmla="*/ 272 w 953"/>
                      <a:gd name="T1" fmla="*/ 0 h 1361"/>
                      <a:gd name="T2" fmla="*/ 953 w 953"/>
                      <a:gd name="T3" fmla="*/ 681 h 1361"/>
                      <a:gd name="T4" fmla="*/ 272 w 953"/>
                      <a:gd name="T5" fmla="*/ 1361 h 1361"/>
                      <a:gd name="T6" fmla="*/ 258 w 953"/>
                      <a:gd name="T7" fmla="*/ 1327 h 1361"/>
                      <a:gd name="T8" fmla="*/ 234 w 953"/>
                      <a:gd name="T9" fmla="*/ 1291 h 1361"/>
                      <a:gd name="T10" fmla="*/ 206 w 953"/>
                      <a:gd name="T11" fmla="*/ 1267 h 1361"/>
                      <a:gd name="T12" fmla="*/ 190 w 953"/>
                      <a:gd name="T13" fmla="*/ 1243 h 1361"/>
                      <a:gd name="T14" fmla="*/ 174 w 953"/>
                      <a:gd name="T15" fmla="*/ 1219 h 1361"/>
                      <a:gd name="T16" fmla="*/ 154 w 953"/>
                      <a:gd name="T17" fmla="*/ 1163 h 1361"/>
                      <a:gd name="T18" fmla="*/ 142 w 953"/>
                      <a:gd name="T19" fmla="*/ 1159 h 1361"/>
                      <a:gd name="T20" fmla="*/ 126 w 953"/>
                      <a:gd name="T21" fmla="*/ 1143 h 1361"/>
                      <a:gd name="T22" fmla="*/ 118 w 953"/>
                      <a:gd name="T23" fmla="*/ 1115 h 1361"/>
                      <a:gd name="T24" fmla="*/ 102 w 953"/>
                      <a:gd name="T25" fmla="*/ 1083 h 1361"/>
                      <a:gd name="T26" fmla="*/ 94 w 953"/>
                      <a:gd name="T27" fmla="*/ 1063 h 1361"/>
                      <a:gd name="T28" fmla="*/ 78 w 953"/>
                      <a:gd name="T29" fmla="*/ 1059 h 1361"/>
                      <a:gd name="T30" fmla="*/ 70 w 953"/>
                      <a:gd name="T31" fmla="*/ 1011 h 1361"/>
                      <a:gd name="T32" fmla="*/ 30 w 953"/>
                      <a:gd name="T33" fmla="*/ 899 h 1361"/>
                      <a:gd name="T34" fmla="*/ 0 w 953"/>
                      <a:gd name="T35" fmla="*/ 681 h 1361"/>
                      <a:gd name="T36" fmla="*/ 0 w 953"/>
                      <a:gd name="T37" fmla="*/ 590 h 1361"/>
                      <a:gd name="T38" fmla="*/ 45 w 953"/>
                      <a:gd name="T39" fmla="*/ 363 h 1361"/>
                      <a:gd name="T40" fmla="*/ 91 w 953"/>
                      <a:gd name="T41" fmla="*/ 272 h 1361"/>
                      <a:gd name="T42" fmla="*/ 136 w 953"/>
                      <a:gd name="T43" fmla="*/ 182 h 1361"/>
                      <a:gd name="T44" fmla="*/ 272 w 953"/>
                      <a:gd name="T45" fmla="*/ 0 h 1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53" h="1361">
                        <a:moveTo>
                          <a:pt x="272" y="0"/>
                        </a:moveTo>
                        <a:lnTo>
                          <a:pt x="953" y="681"/>
                        </a:lnTo>
                        <a:lnTo>
                          <a:pt x="272" y="1361"/>
                        </a:lnTo>
                        <a:cubicBezTo>
                          <a:pt x="286" y="1330"/>
                          <a:pt x="280" y="1342"/>
                          <a:pt x="258" y="1327"/>
                        </a:cubicBezTo>
                        <a:cubicBezTo>
                          <a:pt x="250" y="1311"/>
                          <a:pt x="252" y="1297"/>
                          <a:pt x="234" y="1291"/>
                        </a:cubicBezTo>
                        <a:cubicBezTo>
                          <a:pt x="229" y="1275"/>
                          <a:pt x="222" y="1272"/>
                          <a:pt x="206" y="1267"/>
                        </a:cubicBezTo>
                        <a:cubicBezTo>
                          <a:pt x="195" y="1221"/>
                          <a:pt x="212" y="1276"/>
                          <a:pt x="190" y="1243"/>
                        </a:cubicBezTo>
                        <a:cubicBezTo>
                          <a:pt x="169" y="1212"/>
                          <a:pt x="204" y="1239"/>
                          <a:pt x="174" y="1219"/>
                        </a:cubicBezTo>
                        <a:cubicBezTo>
                          <a:pt x="172" y="1212"/>
                          <a:pt x="158" y="1168"/>
                          <a:pt x="154" y="1163"/>
                        </a:cubicBezTo>
                        <a:cubicBezTo>
                          <a:pt x="151" y="1160"/>
                          <a:pt x="146" y="1160"/>
                          <a:pt x="142" y="1159"/>
                        </a:cubicBezTo>
                        <a:cubicBezTo>
                          <a:pt x="131" y="1127"/>
                          <a:pt x="147" y="1164"/>
                          <a:pt x="126" y="1143"/>
                        </a:cubicBezTo>
                        <a:cubicBezTo>
                          <a:pt x="124" y="1141"/>
                          <a:pt x="118" y="1115"/>
                          <a:pt x="118" y="1115"/>
                        </a:cubicBezTo>
                        <a:cubicBezTo>
                          <a:pt x="113" y="1104"/>
                          <a:pt x="107" y="1094"/>
                          <a:pt x="102" y="1083"/>
                        </a:cubicBezTo>
                        <a:cubicBezTo>
                          <a:pt x="99" y="1077"/>
                          <a:pt x="99" y="1068"/>
                          <a:pt x="94" y="1063"/>
                        </a:cubicBezTo>
                        <a:cubicBezTo>
                          <a:pt x="90" y="1059"/>
                          <a:pt x="83" y="1060"/>
                          <a:pt x="78" y="1059"/>
                        </a:cubicBezTo>
                        <a:cubicBezTo>
                          <a:pt x="77" y="1055"/>
                          <a:pt x="73" y="1018"/>
                          <a:pt x="70" y="1011"/>
                        </a:cubicBezTo>
                        <a:cubicBezTo>
                          <a:pt x="56" y="974"/>
                          <a:pt x="30" y="940"/>
                          <a:pt x="30" y="899"/>
                        </a:cubicBezTo>
                        <a:lnTo>
                          <a:pt x="0" y="681"/>
                        </a:lnTo>
                        <a:lnTo>
                          <a:pt x="0" y="590"/>
                        </a:lnTo>
                        <a:lnTo>
                          <a:pt x="45" y="363"/>
                        </a:lnTo>
                        <a:lnTo>
                          <a:pt x="91" y="272"/>
                        </a:lnTo>
                        <a:lnTo>
                          <a:pt x="136" y="182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5" name="Freeform 166"/>
                <p:cNvSpPr>
                  <a:spLocks noChangeAspect="1"/>
                </p:cNvSpPr>
                <p:nvPr/>
              </p:nvSpPr>
              <p:spPr bwMode="auto">
                <a:xfrm>
                  <a:off x="2150" y="2614"/>
                  <a:ext cx="685" cy="955"/>
                </a:xfrm>
                <a:custGeom>
                  <a:avLst/>
                  <a:gdLst>
                    <a:gd name="T0" fmla="*/ 685 w 685"/>
                    <a:gd name="T1" fmla="*/ 952 h 955"/>
                    <a:gd name="T2" fmla="*/ 685 w 685"/>
                    <a:gd name="T3" fmla="*/ 0 h 955"/>
                    <a:gd name="T4" fmla="*/ 4 w 685"/>
                    <a:gd name="T5" fmla="*/ 680 h 955"/>
                    <a:gd name="T6" fmla="*/ 16 w 685"/>
                    <a:gd name="T7" fmla="*/ 671 h 955"/>
                    <a:gd name="T8" fmla="*/ 37 w 685"/>
                    <a:gd name="T9" fmla="*/ 692 h 955"/>
                    <a:gd name="T10" fmla="*/ 73 w 685"/>
                    <a:gd name="T11" fmla="*/ 719 h 955"/>
                    <a:gd name="T12" fmla="*/ 97 w 685"/>
                    <a:gd name="T13" fmla="*/ 740 h 955"/>
                    <a:gd name="T14" fmla="*/ 103 w 685"/>
                    <a:gd name="T15" fmla="*/ 749 h 955"/>
                    <a:gd name="T16" fmla="*/ 112 w 685"/>
                    <a:gd name="T17" fmla="*/ 752 h 955"/>
                    <a:gd name="T18" fmla="*/ 115 w 685"/>
                    <a:gd name="T19" fmla="*/ 761 h 955"/>
                    <a:gd name="T20" fmla="*/ 136 w 685"/>
                    <a:gd name="T21" fmla="*/ 767 h 955"/>
                    <a:gd name="T22" fmla="*/ 142 w 685"/>
                    <a:gd name="T23" fmla="*/ 776 h 955"/>
                    <a:gd name="T24" fmla="*/ 160 w 685"/>
                    <a:gd name="T25" fmla="*/ 782 h 955"/>
                    <a:gd name="T26" fmla="*/ 220 w 685"/>
                    <a:gd name="T27" fmla="*/ 824 h 955"/>
                    <a:gd name="T28" fmla="*/ 244 w 685"/>
                    <a:gd name="T29" fmla="*/ 830 h 955"/>
                    <a:gd name="T30" fmla="*/ 340 w 685"/>
                    <a:gd name="T31" fmla="*/ 878 h 955"/>
                    <a:gd name="T32" fmla="*/ 379 w 685"/>
                    <a:gd name="T33" fmla="*/ 896 h 955"/>
                    <a:gd name="T34" fmla="*/ 571 w 685"/>
                    <a:gd name="T35" fmla="*/ 938 h 955"/>
                    <a:gd name="T36" fmla="*/ 634 w 685"/>
                    <a:gd name="T37" fmla="*/ 938 h 955"/>
                    <a:gd name="T38" fmla="*/ 685 w 685"/>
                    <a:gd name="T39" fmla="*/ 952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5" h="955">
                      <a:moveTo>
                        <a:pt x="685" y="952"/>
                      </a:moveTo>
                      <a:lnTo>
                        <a:pt x="685" y="0"/>
                      </a:lnTo>
                      <a:cubicBezTo>
                        <a:pt x="458" y="227"/>
                        <a:pt x="230" y="453"/>
                        <a:pt x="4" y="680"/>
                      </a:cubicBezTo>
                      <a:cubicBezTo>
                        <a:pt x="0" y="684"/>
                        <a:pt x="11" y="671"/>
                        <a:pt x="16" y="671"/>
                      </a:cubicBezTo>
                      <a:cubicBezTo>
                        <a:pt x="26" y="671"/>
                        <a:pt x="27" y="690"/>
                        <a:pt x="37" y="692"/>
                      </a:cubicBezTo>
                      <a:cubicBezTo>
                        <a:pt x="45" y="704"/>
                        <a:pt x="60" y="713"/>
                        <a:pt x="73" y="719"/>
                      </a:cubicBezTo>
                      <a:cubicBezTo>
                        <a:pt x="87" y="740"/>
                        <a:pt x="78" y="735"/>
                        <a:pt x="97" y="740"/>
                      </a:cubicBezTo>
                      <a:cubicBezTo>
                        <a:pt x="99" y="743"/>
                        <a:pt x="100" y="747"/>
                        <a:pt x="103" y="749"/>
                      </a:cubicBezTo>
                      <a:cubicBezTo>
                        <a:pt x="105" y="751"/>
                        <a:pt x="110" y="750"/>
                        <a:pt x="112" y="752"/>
                      </a:cubicBezTo>
                      <a:cubicBezTo>
                        <a:pt x="114" y="754"/>
                        <a:pt x="113" y="759"/>
                        <a:pt x="115" y="761"/>
                      </a:cubicBezTo>
                      <a:cubicBezTo>
                        <a:pt x="116" y="762"/>
                        <a:pt x="136" y="767"/>
                        <a:pt x="136" y="767"/>
                      </a:cubicBezTo>
                      <a:cubicBezTo>
                        <a:pt x="138" y="770"/>
                        <a:pt x="139" y="774"/>
                        <a:pt x="142" y="776"/>
                      </a:cubicBezTo>
                      <a:cubicBezTo>
                        <a:pt x="147" y="779"/>
                        <a:pt x="160" y="782"/>
                        <a:pt x="160" y="782"/>
                      </a:cubicBezTo>
                      <a:cubicBezTo>
                        <a:pt x="168" y="793"/>
                        <a:pt x="209" y="821"/>
                        <a:pt x="220" y="824"/>
                      </a:cubicBezTo>
                      <a:cubicBezTo>
                        <a:pt x="228" y="826"/>
                        <a:pt x="244" y="830"/>
                        <a:pt x="244" y="830"/>
                      </a:cubicBezTo>
                      <a:cubicBezTo>
                        <a:pt x="263" y="859"/>
                        <a:pt x="305" y="869"/>
                        <a:pt x="340" y="878"/>
                      </a:cubicBezTo>
                      <a:cubicBezTo>
                        <a:pt x="354" y="881"/>
                        <a:pt x="366" y="891"/>
                        <a:pt x="379" y="896"/>
                      </a:cubicBezTo>
                      <a:cubicBezTo>
                        <a:pt x="440" y="918"/>
                        <a:pt x="508" y="930"/>
                        <a:pt x="571" y="938"/>
                      </a:cubicBezTo>
                      <a:cubicBezTo>
                        <a:pt x="622" y="955"/>
                        <a:pt x="538" y="930"/>
                        <a:pt x="634" y="938"/>
                      </a:cubicBezTo>
                      <a:cubicBezTo>
                        <a:pt x="652" y="939"/>
                        <a:pt x="668" y="947"/>
                        <a:pt x="685" y="9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buNone/>
                  </a:pPr>
                  <a:endParaRPr lang="cs-CZ" b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6" name="Group 167"/>
                <p:cNvGrpSpPr>
                  <a:grpSpLocks noChangeAspect="1"/>
                </p:cNvGrpSpPr>
                <p:nvPr/>
              </p:nvGrpSpPr>
              <p:grpSpPr bwMode="auto">
                <a:xfrm>
                  <a:off x="2835" y="1933"/>
                  <a:ext cx="952" cy="1633"/>
                  <a:chOff x="2835" y="1933"/>
                  <a:chExt cx="952" cy="1633"/>
                </a:xfrm>
              </p:grpSpPr>
              <p:sp>
                <p:nvSpPr>
                  <p:cNvPr id="199" name="Freeform 168"/>
                  <p:cNvSpPr>
                    <a:spLocks noChangeAspect="1"/>
                  </p:cNvSpPr>
                  <p:nvPr/>
                </p:nvSpPr>
                <p:spPr bwMode="auto">
                  <a:xfrm>
                    <a:off x="3360" y="3146"/>
                    <a:ext cx="244" cy="213"/>
                  </a:xfrm>
                  <a:custGeom>
                    <a:avLst/>
                    <a:gdLst>
                      <a:gd name="T0" fmla="*/ 64 w 244"/>
                      <a:gd name="T1" fmla="*/ 193 h 213"/>
                      <a:gd name="T2" fmla="*/ 75 w 244"/>
                      <a:gd name="T3" fmla="*/ 198 h 213"/>
                      <a:gd name="T4" fmla="*/ 105 w 244"/>
                      <a:gd name="T5" fmla="*/ 175 h 213"/>
                      <a:gd name="T6" fmla="*/ 123 w 244"/>
                      <a:gd name="T7" fmla="*/ 159 h 213"/>
                      <a:gd name="T8" fmla="*/ 137 w 244"/>
                      <a:gd name="T9" fmla="*/ 142 h 213"/>
                      <a:gd name="T10" fmla="*/ 161 w 244"/>
                      <a:gd name="T11" fmla="*/ 121 h 213"/>
                      <a:gd name="T12" fmla="*/ 177 w 244"/>
                      <a:gd name="T13" fmla="*/ 105 h 213"/>
                      <a:gd name="T14" fmla="*/ 192 w 244"/>
                      <a:gd name="T15" fmla="*/ 84 h 213"/>
                      <a:gd name="T16" fmla="*/ 203 w 244"/>
                      <a:gd name="T17" fmla="*/ 73 h 213"/>
                      <a:gd name="T18" fmla="*/ 215 w 244"/>
                      <a:gd name="T19" fmla="*/ 60 h 213"/>
                      <a:gd name="T20" fmla="*/ 222 w 244"/>
                      <a:gd name="T21" fmla="*/ 48 h 213"/>
                      <a:gd name="T22" fmla="*/ 233 w 244"/>
                      <a:gd name="T23" fmla="*/ 31 h 213"/>
                      <a:gd name="T24" fmla="*/ 227 w 244"/>
                      <a:gd name="T25" fmla="*/ 0 h 213"/>
                      <a:gd name="T26" fmla="*/ 149 w 244"/>
                      <a:gd name="T27" fmla="*/ 16 h 213"/>
                      <a:gd name="T28" fmla="*/ 5 w 244"/>
                      <a:gd name="T29" fmla="*/ 109 h 213"/>
                      <a:gd name="T30" fmla="*/ 8 w 244"/>
                      <a:gd name="T31" fmla="*/ 171 h 213"/>
                      <a:gd name="T32" fmla="*/ 33 w 244"/>
                      <a:gd name="T33" fmla="*/ 199 h 213"/>
                      <a:gd name="T34" fmla="*/ 45 w 244"/>
                      <a:gd name="T35" fmla="*/ 207 h 213"/>
                      <a:gd name="T36" fmla="*/ 68 w 244"/>
                      <a:gd name="T37" fmla="*/ 204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4" h="213">
                        <a:moveTo>
                          <a:pt x="64" y="193"/>
                        </a:moveTo>
                        <a:cubicBezTo>
                          <a:pt x="72" y="211"/>
                          <a:pt x="66" y="205"/>
                          <a:pt x="75" y="198"/>
                        </a:cubicBezTo>
                        <a:cubicBezTo>
                          <a:pt x="80" y="188"/>
                          <a:pt x="95" y="180"/>
                          <a:pt x="105" y="175"/>
                        </a:cubicBezTo>
                        <a:cubicBezTo>
                          <a:pt x="108" y="169"/>
                          <a:pt x="116" y="160"/>
                          <a:pt x="123" y="159"/>
                        </a:cubicBezTo>
                        <a:cubicBezTo>
                          <a:pt x="125" y="155"/>
                          <a:pt x="133" y="144"/>
                          <a:pt x="137" y="142"/>
                        </a:cubicBezTo>
                        <a:cubicBezTo>
                          <a:pt x="139" y="132"/>
                          <a:pt x="152" y="124"/>
                          <a:pt x="161" y="121"/>
                        </a:cubicBezTo>
                        <a:cubicBezTo>
                          <a:pt x="167" y="115"/>
                          <a:pt x="171" y="111"/>
                          <a:pt x="177" y="105"/>
                        </a:cubicBezTo>
                        <a:cubicBezTo>
                          <a:pt x="179" y="98"/>
                          <a:pt x="185" y="89"/>
                          <a:pt x="192" y="84"/>
                        </a:cubicBezTo>
                        <a:cubicBezTo>
                          <a:pt x="195" y="78"/>
                          <a:pt x="197" y="76"/>
                          <a:pt x="203" y="73"/>
                        </a:cubicBezTo>
                        <a:cubicBezTo>
                          <a:pt x="206" y="66"/>
                          <a:pt x="209" y="64"/>
                          <a:pt x="215" y="60"/>
                        </a:cubicBezTo>
                        <a:cubicBezTo>
                          <a:pt x="216" y="54"/>
                          <a:pt x="217" y="52"/>
                          <a:pt x="222" y="48"/>
                        </a:cubicBezTo>
                        <a:cubicBezTo>
                          <a:pt x="225" y="41"/>
                          <a:pt x="227" y="34"/>
                          <a:pt x="233" y="31"/>
                        </a:cubicBezTo>
                        <a:cubicBezTo>
                          <a:pt x="235" y="20"/>
                          <a:pt x="244" y="2"/>
                          <a:pt x="227" y="0"/>
                        </a:cubicBezTo>
                        <a:cubicBezTo>
                          <a:pt x="201" y="3"/>
                          <a:pt x="149" y="16"/>
                          <a:pt x="149" y="16"/>
                        </a:cubicBezTo>
                        <a:cubicBezTo>
                          <a:pt x="97" y="43"/>
                          <a:pt x="43" y="65"/>
                          <a:pt x="5" y="109"/>
                        </a:cubicBezTo>
                        <a:cubicBezTo>
                          <a:pt x="0" y="129"/>
                          <a:pt x="1" y="151"/>
                          <a:pt x="8" y="171"/>
                        </a:cubicBezTo>
                        <a:cubicBezTo>
                          <a:pt x="10" y="186"/>
                          <a:pt x="21" y="192"/>
                          <a:pt x="33" y="199"/>
                        </a:cubicBezTo>
                        <a:cubicBezTo>
                          <a:pt x="36" y="206"/>
                          <a:pt x="39" y="204"/>
                          <a:pt x="45" y="207"/>
                        </a:cubicBezTo>
                        <a:cubicBezTo>
                          <a:pt x="68" y="205"/>
                          <a:pt x="68" y="213"/>
                          <a:pt x="68" y="204"/>
                        </a:cubicBezTo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Freeform 169"/>
                  <p:cNvSpPr>
                    <a:spLocks noChangeAspect="1"/>
                  </p:cNvSpPr>
                  <p:nvPr/>
                </p:nvSpPr>
                <p:spPr bwMode="auto">
                  <a:xfrm>
                    <a:off x="2835" y="1933"/>
                    <a:ext cx="952" cy="1633"/>
                  </a:xfrm>
                  <a:custGeom>
                    <a:avLst/>
                    <a:gdLst>
                      <a:gd name="T0" fmla="*/ 0 w 952"/>
                      <a:gd name="T1" fmla="*/ 1633 h 1633"/>
                      <a:gd name="T2" fmla="*/ 0 w 952"/>
                      <a:gd name="T3" fmla="*/ 681 h 1633"/>
                      <a:gd name="T4" fmla="*/ 45 w 952"/>
                      <a:gd name="T5" fmla="*/ 635 h 1633"/>
                      <a:gd name="T6" fmla="*/ 680 w 952"/>
                      <a:gd name="T7" fmla="*/ 0 h 1633"/>
                      <a:gd name="T8" fmla="*/ 816 w 952"/>
                      <a:gd name="T9" fmla="*/ 182 h 1633"/>
                      <a:gd name="T10" fmla="*/ 861 w 952"/>
                      <a:gd name="T11" fmla="*/ 272 h 1633"/>
                      <a:gd name="T12" fmla="*/ 907 w 952"/>
                      <a:gd name="T13" fmla="*/ 408 h 1633"/>
                      <a:gd name="T14" fmla="*/ 952 w 952"/>
                      <a:gd name="T15" fmla="*/ 590 h 1633"/>
                      <a:gd name="T16" fmla="*/ 952 w 952"/>
                      <a:gd name="T17" fmla="*/ 771 h 1633"/>
                      <a:gd name="T18" fmla="*/ 907 w 952"/>
                      <a:gd name="T19" fmla="*/ 953 h 1633"/>
                      <a:gd name="T20" fmla="*/ 861 w 952"/>
                      <a:gd name="T21" fmla="*/ 1089 h 1633"/>
                      <a:gd name="T22" fmla="*/ 771 w 952"/>
                      <a:gd name="T23" fmla="*/ 1225 h 1633"/>
                      <a:gd name="T24" fmla="*/ 725 w 952"/>
                      <a:gd name="T25" fmla="*/ 1270 h 1633"/>
                      <a:gd name="T26" fmla="*/ 544 w 952"/>
                      <a:gd name="T27" fmla="*/ 1452 h 1633"/>
                      <a:gd name="T28" fmla="*/ 453 w 952"/>
                      <a:gd name="T29" fmla="*/ 1497 h 1633"/>
                      <a:gd name="T30" fmla="*/ 363 w 952"/>
                      <a:gd name="T31" fmla="*/ 1542 h 1633"/>
                      <a:gd name="T32" fmla="*/ 226 w 952"/>
                      <a:gd name="T33" fmla="*/ 1588 h 1633"/>
                      <a:gd name="T34" fmla="*/ 0 w 952"/>
                      <a:gd name="T35" fmla="*/ 1633 h 16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52" h="1633">
                        <a:moveTo>
                          <a:pt x="0" y="1633"/>
                        </a:moveTo>
                        <a:lnTo>
                          <a:pt x="0" y="681"/>
                        </a:lnTo>
                        <a:lnTo>
                          <a:pt x="45" y="635"/>
                        </a:lnTo>
                        <a:lnTo>
                          <a:pt x="680" y="0"/>
                        </a:lnTo>
                        <a:lnTo>
                          <a:pt x="816" y="182"/>
                        </a:lnTo>
                        <a:lnTo>
                          <a:pt x="861" y="272"/>
                        </a:lnTo>
                        <a:lnTo>
                          <a:pt x="907" y="408"/>
                        </a:lnTo>
                        <a:lnTo>
                          <a:pt x="952" y="590"/>
                        </a:lnTo>
                        <a:lnTo>
                          <a:pt x="952" y="771"/>
                        </a:lnTo>
                        <a:lnTo>
                          <a:pt x="907" y="953"/>
                        </a:lnTo>
                        <a:lnTo>
                          <a:pt x="861" y="1089"/>
                        </a:lnTo>
                        <a:lnTo>
                          <a:pt x="771" y="1225"/>
                        </a:lnTo>
                        <a:lnTo>
                          <a:pt x="725" y="1270"/>
                        </a:lnTo>
                        <a:lnTo>
                          <a:pt x="544" y="1452"/>
                        </a:lnTo>
                        <a:lnTo>
                          <a:pt x="453" y="1497"/>
                        </a:lnTo>
                        <a:lnTo>
                          <a:pt x="363" y="1542"/>
                        </a:lnTo>
                        <a:lnTo>
                          <a:pt x="226" y="1588"/>
                        </a:lnTo>
                        <a:lnTo>
                          <a:pt x="0" y="1633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7" name="Group 170"/>
                <p:cNvGrpSpPr>
                  <a:grpSpLocks noChangeAspect="1"/>
                </p:cNvGrpSpPr>
                <p:nvPr/>
              </p:nvGrpSpPr>
              <p:grpSpPr bwMode="auto">
                <a:xfrm>
                  <a:off x="2170" y="1661"/>
                  <a:ext cx="1325" cy="885"/>
                  <a:chOff x="2170" y="1661"/>
                  <a:chExt cx="1325" cy="885"/>
                </a:xfrm>
              </p:grpSpPr>
              <p:sp>
                <p:nvSpPr>
                  <p:cNvPr id="194" name="Freeform 171"/>
                  <p:cNvSpPr>
                    <a:spLocks noChangeAspect="1"/>
                  </p:cNvSpPr>
                  <p:nvPr/>
                </p:nvSpPr>
                <p:spPr bwMode="auto">
                  <a:xfrm>
                    <a:off x="2170" y="1797"/>
                    <a:ext cx="215" cy="195"/>
                  </a:xfrm>
                  <a:custGeom>
                    <a:avLst/>
                    <a:gdLst>
                      <a:gd name="T0" fmla="*/ 42 w 215"/>
                      <a:gd name="T1" fmla="*/ 185 h 195"/>
                      <a:gd name="T2" fmla="*/ 28 w 215"/>
                      <a:gd name="T3" fmla="*/ 169 h 195"/>
                      <a:gd name="T4" fmla="*/ 12 w 215"/>
                      <a:gd name="T5" fmla="*/ 153 h 195"/>
                      <a:gd name="T6" fmla="*/ 10 w 215"/>
                      <a:gd name="T7" fmla="*/ 147 h 195"/>
                      <a:gd name="T8" fmla="*/ 4 w 215"/>
                      <a:gd name="T9" fmla="*/ 145 h 195"/>
                      <a:gd name="T10" fmla="*/ 0 w 215"/>
                      <a:gd name="T11" fmla="*/ 133 h 195"/>
                      <a:gd name="T12" fmla="*/ 16 w 215"/>
                      <a:gd name="T13" fmla="*/ 109 h 195"/>
                      <a:gd name="T14" fmla="*/ 32 w 215"/>
                      <a:gd name="T15" fmla="*/ 101 h 195"/>
                      <a:gd name="T16" fmla="*/ 48 w 215"/>
                      <a:gd name="T17" fmla="*/ 87 h 195"/>
                      <a:gd name="T18" fmla="*/ 72 w 215"/>
                      <a:gd name="T19" fmla="*/ 67 h 195"/>
                      <a:gd name="T20" fmla="*/ 76 w 215"/>
                      <a:gd name="T21" fmla="*/ 59 h 195"/>
                      <a:gd name="T22" fmla="*/ 88 w 215"/>
                      <a:gd name="T23" fmla="*/ 55 h 195"/>
                      <a:gd name="T24" fmla="*/ 120 w 215"/>
                      <a:gd name="T25" fmla="*/ 31 h 195"/>
                      <a:gd name="T26" fmla="*/ 132 w 215"/>
                      <a:gd name="T27" fmla="*/ 23 h 195"/>
                      <a:gd name="T28" fmla="*/ 180 w 215"/>
                      <a:gd name="T29" fmla="*/ 1 h 195"/>
                      <a:gd name="T30" fmla="*/ 202 w 215"/>
                      <a:gd name="T31" fmla="*/ 13 h 195"/>
                      <a:gd name="T32" fmla="*/ 206 w 215"/>
                      <a:gd name="T33" fmla="*/ 33 h 195"/>
                      <a:gd name="T34" fmla="*/ 188 w 215"/>
                      <a:gd name="T35" fmla="*/ 127 h 195"/>
                      <a:gd name="T36" fmla="*/ 168 w 215"/>
                      <a:gd name="T37" fmla="*/ 147 h 195"/>
                      <a:gd name="T38" fmla="*/ 128 w 215"/>
                      <a:gd name="T39" fmla="*/ 171 h 195"/>
                      <a:gd name="T40" fmla="*/ 96 w 215"/>
                      <a:gd name="T41" fmla="*/ 183 h 195"/>
                      <a:gd name="T42" fmla="*/ 68 w 215"/>
                      <a:gd name="T43" fmla="*/ 195 h 195"/>
                      <a:gd name="T44" fmla="*/ 42 w 215"/>
                      <a:gd name="T45" fmla="*/ 185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5" h="195">
                        <a:moveTo>
                          <a:pt x="42" y="185"/>
                        </a:moveTo>
                        <a:cubicBezTo>
                          <a:pt x="40" y="178"/>
                          <a:pt x="28" y="169"/>
                          <a:pt x="28" y="169"/>
                        </a:cubicBezTo>
                        <a:cubicBezTo>
                          <a:pt x="26" y="163"/>
                          <a:pt x="18" y="155"/>
                          <a:pt x="12" y="153"/>
                        </a:cubicBezTo>
                        <a:cubicBezTo>
                          <a:pt x="11" y="151"/>
                          <a:pt x="11" y="148"/>
                          <a:pt x="10" y="147"/>
                        </a:cubicBezTo>
                        <a:cubicBezTo>
                          <a:pt x="9" y="146"/>
                          <a:pt x="5" y="147"/>
                          <a:pt x="4" y="145"/>
                        </a:cubicBezTo>
                        <a:cubicBezTo>
                          <a:pt x="2" y="142"/>
                          <a:pt x="0" y="133"/>
                          <a:pt x="0" y="133"/>
                        </a:cubicBezTo>
                        <a:cubicBezTo>
                          <a:pt x="1" y="128"/>
                          <a:pt x="11" y="113"/>
                          <a:pt x="16" y="109"/>
                        </a:cubicBezTo>
                        <a:cubicBezTo>
                          <a:pt x="21" y="105"/>
                          <a:pt x="32" y="101"/>
                          <a:pt x="32" y="101"/>
                        </a:cubicBezTo>
                        <a:cubicBezTo>
                          <a:pt x="36" y="95"/>
                          <a:pt x="48" y="87"/>
                          <a:pt x="48" y="87"/>
                        </a:cubicBezTo>
                        <a:cubicBezTo>
                          <a:pt x="54" y="77"/>
                          <a:pt x="62" y="73"/>
                          <a:pt x="72" y="67"/>
                        </a:cubicBezTo>
                        <a:cubicBezTo>
                          <a:pt x="73" y="64"/>
                          <a:pt x="74" y="61"/>
                          <a:pt x="76" y="59"/>
                        </a:cubicBezTo>
                        <a:cubicBezTo>
                          <a:pt x="79" y="56"/>
                          <a:pt x="88" y="55"/>
                          <a:pt x="88" y="55"/>
                        </a:cubicBezTo>
                        <a:cubicBezTo>
                          <a:pt x="92" y="43"/>
                          <a:pt x="109" y="38"/>
                          <a:pt x="120" y="31"/>
                        </a:cubicBezTo>
                        <a:cubicBezTo>
                          <a:pt x="124" y="29"/>
                          <a:pt x="132" y="23"/>
                          <a:pt x="132" y="23"/>
                        </a:cubicBezTo>
                        <a:cubicBezTo>
                          <a:pt x="138" y="5"/>
                          <a:pt x="162" y="3"/>
                          <a:pt x="180" y="1"/>
                        </a:cubicBezTo>
                        <a:cubicBezTo>
                          <a:pt x="192" y="3"/>
                          <a:pt x="197" y="0"/>
                          <a:pt x="202" y="13"/>
                        </a:cubicBezTo>
                        <a:cubicBezTo>
                          <a:pt x="205" y="19"/>
                          <a:pt x="206" y="33"/>
                          <a:pt x="206" y="33"/>
                        </a:cubicBezTo>
                        <a:cubicBezTo>
                          <a:pt x="206" y="34"/>
                          <a:pt x="215" y="118"/>
                          <a:pt x="188" y="127"/>
                        </a:cubicBezTo>
                        <a:cubicBezTo>
                          <a:pt x="182" y="136"/>
                          <a:pt x="179" y="143"/>
                          <a:pt x="168" y="147"/>
                        </a:cubicBezTo>
                        <a:cubicBezTo>
                          <a:pt x="161" y="160"/>
                          <a:pt x="142" y="168"/>
                          <a:pt x="128" y="171"/>
                        </a:cubicBezTo>
                        <a:cubicBezTo>
                          <a:pt x="118" y="178"/>
                          <a:pt x="108" y="181"/>
                          <a:pt x="96" y="183"/>
                        </a:cubicBezTo>
                        <a:cubicBezTo>
                          <a:pt x="87" y="188"/>
                          <a:pt x="77" y="190"/>
                          <a:pt x="68" y="195"/>
                        </a:cubicBezTo>
                        <a:cubicBezTo>
                          <a:pt x="56" y="192"/>
                          <a:pt x="50" y="193"/>
                          <a:pt x="42" y="185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Freeform 172"/>
                  <p:cNvSpPr>
                    <a:spLocks noChangeAspect="1"/>
                  </p:cNvSpPr>
                  <p:nvPr/>
                </p:nvSpPr>
                <p:spPr bwMode="auto">
                  <a:xfrm>
                    <a:off x="3256" y="1788"/>
                    <a:ext cx="239" cy="196"/>
                  </a:xfrm>
                  <a:custGeom>
                    <a:avLst/>
                    <a:gdLst>
                      <a:gd name="T0" fmla="*/ 198 w 239"/>
                      <a:gd name="T1" fmla="*/ 188 h 196"/>
                      <a:gd name="T2" fmla="*/ 220 w 239"/>
                      <a:gd name="T3" fmla="*/ 170 h 196"/>
                      <a:gd name="T4" fmla="*/ 238 w 239"/>
                      <a:gd name="T5" fmla="*/ 152 h 196"/>
                      <a:gd name="T6" fmla="*/ 236 w 239"/>
                      <a:gd name="T7" fmla="*/ 134 h 196"/>
                      <a:gd name="T8" fmla="*/ 224 w 239"/>
                      <a:gd name="T9" fmla="*/ 126 h 196"/>
                      <a:gd name="T10" fmla="*/ 200 w 239"/>
                      <a:gd name="T11" fmla="*/ 102 h 196"/>
                      <a:gd name="T12" fmla="*/ 184 w 239"/>
                      <a:gd name="T13" fmla="*/ 86 h 196"/>
                      <a:gd name="T14" fmla="*/ 160 w 239"/>
                      <a:gd name="T15" fmla="*/ 70 h 196"/>
                      <a:gd name="T16" fmla="*/ 150 w 239"/>
                      <a:gd name="T17" fmla="*/ 56 h 196"/>
                      <a:gd name="T18" fmla="*/ 128 w 239"/>
                      <a:gd name="T19" fmla="*/ 40 h 196"/>
                      <a:gd name="T20" fmla="*/ 112 w 239"/>
                      <a:gd name="T21" fmla="*/ 30 h 196"/>
                      <a:gd name="T22" fmla="*/ 96 w 239"/>
                      <a:gd name="T23" fmla="*/ 22 h 196"/>
                      <a:gd name="T24" fmla="*/ 86 w 239"/>
                      <a:gd name="T25" fmla="*/ 14 h 196"/>
                      <a:gd name="T26" fmla="*/ 84 w 239"/>
                      <a:gd name="T27" fmla="*/ 8 h 196"/>
                      <a:gd name="T28" fmla="*/ 62 w 239"/>
                      <a:gd name="T29" fmla="*/ 0 h 196"/>
                      <a:gd name="T30" fmla="*/ 64 w 239"/>
                      <a:gd name="T31" fmla="*/ 126 h 196"/>
                      <a:gd name="T32" fmla="*/ 86 w 239"/>
                      <a:gd name="T33" fmla="*/ 144 h 196"/>
                      <a:gd name="T34" fmla="*/ 128 w 239"/>
                      <a:gd name="T35" fmla="*/ 168 h 196"/>
                      <a:gd name="T36" fmla="*/ 146 w 239"/>
                      <a:gd name="T37" fmla="*/ 174 h 196"/>
                      <a:gd name="T38" fmla="*/ 152 w 239"/>
                      <a:gd name="T39" fmla="*/ 176 h 196"/>
                      <a:gd name="T40" fmla="*/ 164 w 239"/>
                      <a:gd name="T41" fmla="*/ 188 h 196"/>
                      <a:gd name="T42" fmla="*/ 184 w 239"/>
                      <a:gd name="T43" fmla="*/ 196 h 196"/>
                      <a:gd name="T44" fmla="*/ 198 w 239"/>
                      <a:gd name="T45" fmla="*/ 188 h 1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196">
                        <a:moveTo>
                          <a:pt x="198" y="188"/>
                        </a:moveTo>
                        <a:cubicBezTo>
                          <a:pt x="208" y="181"/>
                          <a:pt x="208" y="173"/>
                          <a:pt x="220" y="170"/>
                        </a:cubicBezTo>
                        <a:cubicBezTo>
                          <a:pt x="223" y="166"/>
                          <a:pt x="234" y="155"/>
                          <a:pt x="238" y="152"/>
                        </a:cubicBezTo>
                        <a:cubicBezTo>
                          <a:pt x="237" y="146"/>
                          <a:pt x="239" y="139"/>
                          <a:pt x="236" y="134"/>
                        </a:cubicBezTo>
                        <a:cubicBezTo>
                          <a:pt x="234" y="130"/>
                          <a:pt x="224" y="126"/>
                          <a:pt x="224" y="126"/>
                        </a:cubicBezTo>
                        <a:cubicBezTo>
                          <a:pt x="219" y="111"/>
                          <a:pt x="213" y="109"/>
                          <a:pt x="200" y="102"/>
                        </a:cubicBezTo>
                        <a:cubicBezTo>
                          <a:pt x="198" y="96"/>
                          <a:pt x="190" y="88"/>
                          <a:pt x="184" y="86"/>
                        </a:cubicBezTo>
                        <a:cubicBezTo>
                          <a:pt x="179" y="78"/>
                          <a:pt x="169" y="74"/>
                          <a:pt x="160" y="70"/>
                        </a:cubicBezTo>
                        <a:cubicBezTo>
                          <a:pt x="155" y="56"/>
                          <a:pt x="160" y="59"/>
                          <a:pt x="150" y="56"/>
                        </a:cubicBezTo>
                        <a:cubicBezTo>
                          <a:pt x="146" y="45"/>
                          <a:pt x="138" y="42"/>
                          <a:pt x="128" y="40"/>
                        </a:cubicBezTo>
                        <a:cubicBezTo>
                          <a:pt x="122" y="30"/>
                          <a:pt x="126" y="35"/>
                          <a:pt x="112" y="30"/>
                        </a:cubicBezTo>
                        <a:cubicBezTo>
                          <a:pt x="106" y="28"/>
                          <a:pt x="96" y="22"/>
                          <a:pt x="96" y="22"/>
                        </a:cubicBezTo>
                        <a:cubicBezTo>
                          <a:pt x="91" y="8"/>
                          <a:pt x="99" y="24"/>
                          <a:pt x="86" y="14"/>
                        </a:cubicBezTo>
                        <a:cubicBezTo>
                          <a:pt x="84" y="13"/>
                          <a:pt x="85" y="9"/>
                          <a:pt x="84" y="8"/>
                        </a:cubicBezTo>
                        <a:cubicBezTo>
                          <a:pt x="80" y="4"/>
                          <a:pt x="68" y="1"/>
                          <a:pt x="62" y="0"/>
                        </a:cubicBezTo>
                        <a:cubicBezTo>
                          <a:pt x="0" y="6"/>
                          <a:pt x="33" y="95"/>
                          <a:pt x="64" y="126"/>
                        </a:cubicBezTo>
                        <a:cubicBezTo>
                          <a:pt x="67" y="136"/>
                          <a:pt x="76" y="141"/>
                          <a:pt x="86" y="144"/>
                        </a:cubicBezTo>
                        <a:cubicBezTo>
                          <a:pt x="96" y="157"/>
                          <a:pt x="112" y="164"/>
                          <a:pt x="128" y="168"/>
                        </a:cubicBezTo>
                        <a:cubicBezTo>
                          <a:pt x="134" y="170"/>
                          <a:pt x="140" y="172"/>
                          <a:pt x="146" y="174"/>
                        </a:cubicBezTo>
                        <a:cubicBezTo>
                          <a:pt x="148" y="175"/>
                          <a:pt x="152" y="176"/>
                          <a:pt x="152" y="176"/>
                        </a:cubicBezTo>
                        <a:cubicBezTo>
                          <a:pt x="157" y="179"/>
                          <a:pt x="159" y="185"/>
                          <a:pt x="164" y="188"/>
                        </a:cubicBezTo>
                        <a:cubicBezTo>
                          <a:pt x="170" y="192"/>
                          <a:pt x="178" y="193"/>
                          <a:pt x="184" y="196"/>
                        </a:cubicBezTo>
                        <a:cubicBezTo>
                          <a:pt x="196" y="191"/>
                          <a:pt x="191" y="195"/>
                          <a:pt x="198" y="188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rot="18900000">
                    <a:off x="2448" y="1729"/>
                    <a:ext cx="362" cy="81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rot="2700000">
                    <a:off x="2837" y="1707"/>
                    <a:ext cx="362" cy="89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Oval 1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0" y="1661"/>
                    <a:ext cx="1089" cy="454"/>
                  </a:xfrm>
                  <a:prstGeom prst="ellipse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None/>
                    </a:pPr>
                    <a:endParaRPr lang="cs-CZ" b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8" name="Oval 176"/>
                <p:cNvSpPr>
                  <a:spLocks noChangeAspect="1" noChangeArrowheads="1"/>
                </p:cNvSpPr>
                <p:nvPr/>
              </p:nvSpPr>
              <p:spPr bwMode="auto">
                <a:xfrm>
                  <a:off x="1882" y="1654"/>
                  <a:ext cx="1905" cy="1904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8F8F8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None/>
                  </a:pPr>
                  <a:endParaRPr lang="cs-CZ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Oval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2720" y="2493"/>
                  <a:ext cx="227" cy="227"/>
                </a:xfrm>
                <a:prstGeom prst="ellipse">
                  <a:avLst/>
                </a:prstGeom>
                <a:blipFill dpi="0" rotWithShape="1">
                  <a:blip r:embed="rId4"/>
                  <a:srcRect/>
                  <a:tile tx="0" ty="0" sx="100000" sy="100000" flip="none" algn="tl"/>
                </a:blip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None/>
                  </a:pPr>
                  <a:endParaRPr lang="cs-CZ" b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0" name="AutoShape 178"/>
                <p:cNvCxnSpPr>
                  <a:cxnSpLocks noChangeAspect="1" noChangeShapeType="1"/>
                  <a:stCxn id="189" idx="1"/>
                  <a:endCxn id="188" idx="1"/>
                </p:cNvCxnSpPr>
                <p:nvPr/>
              </p:nvCxnSpPr>
              <p:spPr bwMode="auto">
                <a:xfrm flipH="1" flipV="1">
                  <a:off x="2161" y="1925"/>
                  <a:ext cx="592" cy="593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1" name="AutoShape 179"/>
                <p:cNvCxnSpPr>
                  <a:cxnSpLocks noChangeAspect="1" noChangeShapeType="1"/>
                  <a:stCxn id="188" idx="3"/>
                  <a:endCxn id="189" idx="3"/>
                </p:cNvCxnSpPr>
                <p:nvPr/>
              </p:nvCxnSpPr>
              <p:spPr bwMode="auto">
                <a:xfrm flipV="1">
                  <a:off x="2161" y="2695"/>
                  <a:ext cx="592" cy="592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" name="AutoShape 180"/>
                <p:cNvCxnSpPr>
                  <a:cxnSpLocks noChangeAspect="1" noChangeShapeType="1"/>
                  <a:stCxn id="188" idx="4"/>
                  <a:endCxn id="189" idx="4"/>
                </p:cNvCxnSpPr>
                <p:nvPr/>
              </p:nvCxnSpPr>
              <p:spPr bwMode="auto">
                <a:xfrm flipH="1" flipV="1">
                  <a:off x="2834" y="2728"/>
                  <a:ext cx="1" cy="838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3" name="AutoShape 181"/>
                <p:cNvCxnSpPr>
                  <a:cxnSpLocks noChangeAspect="1" noChangeShapeType="1"/>
                  <a:stCxn id="189" idx="7"/>
                  <a:endCxn id="188" idx="7"/>
                </p:cNvCxnSpPr>
                <p:nvPr/>
              </p:nvCxnSpPr>
              <p:spPr bwMode="auto">
                <a:xfrm flipV="1">
                  <a:off x="2914" y="1925"/>
                  <a:ext cx="594" cy="593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76" name="AutoShape 182"/>
              <p:cNvCxnSpPr>
                <a:cxnSpLocks noChangeShapeType="1"/>
                <a:stCxn id="174" idx="4"/>
                <a:endCxn id="188" idx="4"/>
              </p:cNvCxnSpPr>
              <p:nvPr/>
            </p:nvCxnSpPr>
            <p:spPr bwMode="auto">
              <a:xfrm flipH="1" flipV="1">
                <a:off x="2902" y="3697"/>
                <a:ext cx="1" cy="1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7" name="Line 183"/>
              <p:cNvSpPr>
                <a:spLocks noChangeShapeType="1"/>
              </p:cNvSpPr>
              <p:nvPr/>
            </p:nvSpPr>
            <p:spPr bwMode="auto">
              <a:xfrm flipH="1">
                <a:off x="1746" y="267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Line 184"/>
              <p:cNvSpPr>
                <a:spLocks noChangeShapeType="1"/>
              </p:cNvSpPr>
              <p:nvPr/>
            </p:nvSpPr>
            <p:spPr bwMode="auto">
              <a:xfrm flipH="1">
                <a:off x="3923" y="268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None/>
                </a:pPr>
                <a:endParaRPr lang="cs-CZ" b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9" name="AutoShape 185"/>
              <p:cNvCxnSpPr>
                <a:cxnSpLocks noChangeShapeType="1"/>
                <a:stCxn id="188" idx="0"/>
                <a:endCxn id="174" idx="0"/>
              </p:cNvCxnSpPr>
              <p:nvPr/>
            </p:nvCxnSpPr>
            <p:spPr bwMode="auto">
              <a:xfrm flipV="1">
                <a:off x="2902" y="1510"/>
                <a:ext cx="1" cy="14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0" name="AutoShape 186"/>
              <p:cNvCxnSpPr>
                <a:cxnSpLocks noChangeShapeType="1"/>
                <a:stCxn id="188" idx="1"/>
                <a:endCxn id="174" idx="1"/>
              </p:cNvCxnSpPr>
              <p:nvPr/>
            </p:nvCxnSpPr>
            <p:spPr bwMode="auto">
              <a:xfrm flipH="1" flipV="1">
                <a:off x="2085" y="1847"/>
                <a:ext cx="96" cy="10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1" name="AutoShape 187"/>
              <p:cNvCxnSpPr>
                <a:cxnSpLocks noChangeShapeType="1"/>
                <a:stCxn id="188" idx="7"/>
                <a:endCxn id="174" idx="7"/>
              </p:cNvCxnSpPr>
              <p:nvPr/>
            </p:nvCxnSpPr>
            <p:spPr bwMode="auto">
              <a:xfrm flipV="1">
                <a:off x="3623" y="1847"/>
                <a:ext cx="97" cy="10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2" name="AutoShape 188"/>
              <p:cNvCxnSpPr>
                <a:cxnSpLocks noChangeShapeType="1"/>
                <a:stCxn id="188" idx="5"/>
                <a:endCxn id="174" idx="5"/>
              </p:cNvCxnSpPr>
              <p:nvPr/>
            </p:nvCxnSpPr>
            <p:spPr bwMode="auto">
              <a:xfrm>
                <a:off x="3623" y="3400"/>
                <a:ext cx="97" cy="8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3" name="AutoShape 189"/>
              <p:cNvCxnSpPr>
                <a:cxnSpLocks noChangeShapeType="1"/>
                <a:stCxn id="188" idx="3"/>
                <a:endCxn id="174" idx="3"/>
              </p:cNvCxnSpPr>
              <p:nvPr/>
            </p:nvCxnSpPr>
            <p:spPr bwMode="auto">
              <a:xfrm flipH="1">
                <a:off x="2085" y="3400"/>
                <a:ext cx="96" cy="8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" name="Skupina 5"/>
          <p:cNvGrpSpPr/>
          <p:nvPr/>
        </p:nvGrpSpPr>
        <p:grpSpPr>
          <a:xfrm>
            <a:off x="314198" y="3022997"/>
            <a:ext cx="3321698" cy="947228"/>
            <a:chOff x="7983050" y="872716"/>
            <a:chExt cx="3321698" cy="947228"/>
          </a:xfrm>
        </p:grpSpPr>
        <p:sp>
          <p:nvSpPr>
            <p:cNvPr id="279" name="Rectangle 34"/>
            <p:cNvSpPr>
              <a:spLocks noChangeArrowheads="1"/>
            </p:cNvSpPr>
            <p:nvPr/>
          </p:nvSpPr>
          <p:spPr bwMode="auto">
            <a:xfrm>
              <a:off x="10584817" y="1664804"/>
              <a:ext cx="719931" cy="1551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1" name="Line 36"/>
            <p:cNvSpPr>
              <a:spLocks noChangeShapeType="1"/>
            </p:cNvSpPr>
            <p:nvPr/>
          </p:nvSpPr>
          <p:spPr bwMode="auto">
            <a:xfrm>
              <a:off x="10728487" y="1664804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2" name="Line 37"/>
            <p:cNvSpPr>
              <a:spLocks noChangeShapeType="1"/>
            </p:cNvSpPr>
            <p:nvPr/>
          </p:nvSpPr>
          <p:spPr bwMode="auto">
            <a:xfrm>
              <a:off x="10872950" y="1664804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3" name="Line 38"/>
            <p:cNvSpPr>
              <a:spLocks noChangeShapeType="1"/>
            </p:cNvSpPr>
            <p:nvPr/>
          </p:nvSpPr>
          <p:spPr bwMode="auto">
            <a:xfrm>
              <a:off x="11015825" y="1664804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4" name="Line 39"/>
            <p:cNvSpPr>
              <a:spLocks noChangeShapeType="1"/>
            </p:cNvSpPr>
            <p:nvPr/>
          </p:nvSpPr>
          <p:spPr bwMode="auto">
            <a:xfrm>
              <a:off x="11160287" y="1664804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89" name="Rectangle 34"/>
            <p:cNvSpPr>
              <a:spLocks noChangeArrowheads="1"/>
            </p:cNvSpPr>
            <p:nvPr/>
          </p:nvSpPr>
          <p:spPr bwMode="auto">
            <a:xfrm>
              <a:off x="7983050" y="1234081"/>
              <a:ext cx="1008063" cy="160125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0" name="Line 35"/>
            <p:cNvSpPr>
              <a:spLocks noChangeShapeType="1"/>
            </p:cNvSpPr>
            <p:nvPr/>
          </p:nvSpPr>
          <p:spPr bwMode="auto">
            <a:xfrm>
              <a:off x="8702188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1" name="Line 36"/>
            <p:cNvSpPr>
              <a:spLocks noChangeShapeType="1"/>
            </p:cNvSpPr>
            <p:nvPr/>
          </p:nvSpPr>
          <p:spPr bwMode="auto">
            <a:xfrm>
              <a:off x="8846650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2" name="Line 37"/>
            <p:cNvSpPr>
              <a:spLocks noChangeShapeType="1"/>
            </p:cNvSpPr>
            <p:nvPr/>
          </p:nvSpPr>
          <p:spPr bwMode="auto">
            <a:xfrm>
              <a:off x="8991113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5" name="Line 40"/>
            <p:cNvSpPr>
              <a:spLocks noChangeShapeType="1"/>
            </p:cNvSpPr>
            <p:nvPr/>
          </p:nvSpPr>
          <p:spPr bwMode="auto">
            <a:xfrm>
              <a:off x="8270388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6" name="Line 41"/>
            <p:cNvSpPr>
              <a:spLocks noChangeShapeType="1"/>
            </p:cNvSpPr>
            <p:nvPr/>
          </p:nvSpPr>
          <p:spPr bwMode="auto">
            <a:xfrm>
              <a:off x="8414850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7" name="Line 42"/>
            <p:cNvSpPr>
              <a:spLocks noChangeShapeType="1"/>
            </p:cNvSpPr>
            <p:nvPr/>
          </p:nvSpPr>
          <p:spPr bwMode="auto">
            <a:xfrm>
              <a:off x="8559313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8" name="Line 43"/>
            <p:cNvSpPr>
              <a:spLocks noChangeShapeType="1"/>
            </p:cNvSpPr>
            <p:nvPr/>
          </p:nvSpPr>
          <p:spPr bwMode="auto">
            <a:xfrm>
              <a:off x="8125925" y="1234081"/>
              <a:ext cx="0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299" name="Rectangle 34"/>
            <p:cNvSpPr>
              <a:spLocks noChangeArrowheads="1"/>
            </p:cNvSpPr>
            <p:nvPr/>
          </p:nvSpPr>
          <p:spPr bwMode="auto">
            <a:xfrm>
              <a:off x="10728684" y="1088740"/>
              <a:ext cx="144462" cy="14446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19" name="Rectangle 34"/>
            <p:cNvSpPr>
              <a:spLocks noChangeArrowheads="1"/>
            </p:cNvSpPr>
            <p:nvPr/>
          </p:nvSpPr>
          <p:spPr bwMode="auto">
            <a:xfrm>
              <a:off x="9648118" y="1458292"/>
              <a:ext cx="144462" cy="144463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  <p:sp>
          <p:nvSpPr>
            <p:cNvPr id="321" name="Rectangle 34"/>
            <p:cNvSpPr>
              <a:spLocks noChangeArrowheads="1"/>
            </p:cNvSpPr>
            <p:nvPr/>
          </p:nvSpPr>
          <p:spPr bwMode="auto">
            <a:xfrm>
              <a:off x="9504548" y="872716"/>
              <a:ext cx="144462" cy="144463"/>
            </a:xfrm>
            <a:prstGeom prst="rect">
              <a:avLst/>
            </a:prstGeom>
            <a:solidFill>
              <a:srgbClr val="FE000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cs-CZ" b="0">
                <a:solidFill>
                  <a:schemeClr val="tx1"/>
                </a:solidFill>
              </a:endParaRPr>
            </a:p>
          </p:txBody>
        </p:sp>
      </p:grpSp>
      <p:sp>
        <p:nvSpPr>
          <p:cNvPr id="322" name="Content Placeholder 2"/>
          <p:cNvSpPr>
            <a:spLocks noGrp="1"/>
          </p:cNvSpPr>
          <p:nvPr>
            <p:ph idx="1"/>
          </p:nvPr>
        </p:nvSpPr>
        <p:spPr>
          <a:xfrm>
            <a:off x="251520" y="6170051"/>
            <a:ext cx="8568952" cy="355293"/>
          </a:xfrm>
        </p:spPr>
        <p:txBody>
          <a:bodyPr/>
          <a:lstStyle/>
          <a:p>
            <a:pPr marL="57144" indent="0">
              <a:buNone/>
            </a:pPr>
            <a:r>
              <a:rPr lang="en-US" sz="1600" dirty="0"/>
              <a:t>Problem encoding: </a:t>
            </a:r>
            <a:r>
              <a:rPr lang="en-US" sz="1600" b="1" dirty="0">
                <a:solidFill>
                  <a:srgbClr val="1B85B9"/>
                </a:solidFill>
              </a:rPr>
              <a:t>string of integers</a:t>
            </a:r>
            <a:endParaRPr lang="cs-CZ" sz="1600" b="1" dirty="0">
              <a:solidFill>
                <a:srgbClr val="1B85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  <p:bldP spid="164" grpId="0" animBg="1" autoUpdateAnimBg="0"/>
      <p:bldP spid="165" grpId="0" animBg="1" autoUpdateAnimBg="0"/>
      <p:bldP spid="166" grpId="0" animBg="1" autoUpdateAnimBg="0"/>
      <p:bldP spid="167" grpId="0" animBg="1" autoUpdateAnimBg="0"/>
      <p:bldP spid="168" grpId="0" animBg="1" autoUpdateAnimBg="0"/>
      <p:bldP spid="16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loop of EA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17</a:t>
            </a:fld>
            <a:endParaRPr lang="en-US" altLang="cs-CZ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374AB1D-1388-47E2-87E6-300D0C6C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822801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Generate the initial population (randomly or heuristically)</a:t>
            </a:r>
            <a:endParaRPr lang="cs-CZ" altLang="cs-CZ" sz="1600" b="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Evaluate each candidate solution using the fitness function</a:t>
            </a:r>
            <a:endParaRPr lang="cs-CZ" altLang="cs-CZ" sz="1600" b="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cs-CZ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altLang="cs-CZ" sz="1600" b="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termination_condition_is_not_satisfied</a:t>
            </a:r>
            <a:r>
              <a:rPr lang="cs-CZ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</a:p>
          <a:p>
            <a:pPr lvl="1">
              <a:lnSpc>
                <a:spcPct val="90000"/>
              </a:lnSpc>
            </a:pPr>
            <a:r>
              <a:rPr lang="en-US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Create new population</a:t>
            </a:r>
            <a:endParaRPr lang="cs-CZ" altLang="cs-CZ" sz="1600" b="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cs-CZ" sz="14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Select parents (according to the fitness)</a:t>
            </a:r>
          </a:p>
          <a:p>
            <a:pPr lvl="2">
              <a:lnSpc>
                <a:spcPct val="90000"/>
              </a:lnSpc>
            </a:pPr>
            <a:r>
              <a:rPr lang="en-US" altLang="cs-CZ" sz="14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Create offspring individuals from parents using crossover, mutation …</a:t>
            </a:r>
            <a:endParaRPr lang="cs-CZ" altLang="cs-CZ" sz="1400" b="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altLang="cs-CZ" sz="14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new population by replacing some/all parents by offspring individuals.</a:t>
            </a:r>
            <a:endParaRPr lang="cs-CZ" altLang="cs-CZ" sz="1400" b="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cs-CZ" sz="1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Evaluate the population</a:t>
            </a:r>
            <a:r>
              <a:rPr lang="cs-CZ" altLang="cs-CZ" sz="1800" b="0" kern="0" dirty="0"/>
              <a:t>	</a:t>
            </a:r>
          </a:p>
          <a:p>
            <a:pPr>
              <a:lnSpc>
                <a:spcPct val="90000"/>
              </a:lnSpc>
            </a:pPr>
            <a:endParaRPr lang="en-US" altLang="cs-CZ" sz="2000" b="0" kern="0" dirty="0"/>
          </a:p>
          <a:p>
            <a:pPr>
              <a:lnSpc>
                <a:spcPct val="90000"/>
              </a:lnSpc>
            </a:pPr>
            <a:endParaRPr lang="en-US" altLang="cs-CZ" sz="2000" b="0" kern="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cs-CZ" sz="2000" b="0" kern="0" dirty="0"/>
              <a:t>Notes:</a:t>
            </a:r>
          </a:p>
          <a:p>
            <a:pPr>
              <a:lnSpc>
                <a:spcPct val="90000"/>
              </a:lnSpc>
            </a:pPr>
            <a:r>
              <a:rPr lang="en-US" altLang="cs-CZ" sz="2000" b="0" kern="0" dirty="0"/>
              <a:t>The candidate solution with the highest fitness score is the result of EA. A </a:t>
            </a:r>
            <a:r>
              <a:rPr lang="en-US" altLang="cs-CZ" sz="2000" b="0" kern="0" dirty="0">
                <a:solidFill>
                  <a:srgbClr val="1B85B9"/>
                </a:solidFill>
              </a:rPr>
              <a:t>single-objective</a:t>
            </a:r>
            <a:r>
              <a:rPr lang="en-US" altLang="cs-CZ" sz="2000" b="0" kern="0" dirty="0"/>
              <a:t> optimization is assumed. In the </a:t>
            </a:r>
            <a:r>
              <a:rPr lang="en-US" altLang="cs-CZ" sz="2000" b="0" kern="0" dirty="0">
                <a:solidFill>
                  <a:srgbClr val="1B85B9"/>
                </a:solidFill>
              </a:rPr>
              <a:t>multi-objective</a:t>
            </a:r>
            <a:r>
              <a:rPr lang="en-US" altLang="cs-CZ" sz="2000" b="0" kern="0" dirty="0"/>
              <a:t> optimization, we simultaneously optimize more objectives (e.g., performance and cost) and the result is not one solution, but a set of Pareto solutions.</a:t>
            </a:r>
            <a:endParaRPr lang="cs-CZ" altLang="cs-CZ" sz="2000" b="0" kern="0" dirty="0"/>
          </a:p>
          <a:p>
            <a:pPr>
              <a:lnSpc>
                <a:spcPct val="90000"/>
              </a:lnSpc>
            </a:pPr>
            <a:endParaRPr lang="cs-CZ" altLang="cs-CZ" sz="2000" b="0" kern="0" dirty="0"/>
          </a:p>
        </p:txBody>
      </p:sp>
    </p:spTree>
    <p:extLst>
      <p:ext uri="{BB962C8B-B14F-4D97-AF65-F5344CB8AC3E}">
        <p14:creationId xmlns:p14="http://schemas.microsoft.com/office/powerpoint/2010/main" val="317145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in EA (</a:t>
            </a:r>
            <a:r>
              <a:rPr lang="en-US" altLang="cs-CZ" dirty="0">
                <a:sym typeface="Symbol" pitchFamily="18" charset="2"/>
              </a:rPr>
              <a:t>inspired in biology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18</a:t>
            </a:fld>
            <a:endParaRPr lang="en-US" altLang="cs-CZ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3593" y="692696"/>
            <a:ext cx="85344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1800" b="0" kern="0" dirty="0"/>
              <a:t>Genotype (chromosome, DNA)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cs-CZ" sz="1600" b="0" kern="0" dirty="0"/>
              <a:t>representation of a candidate solution in the computer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cs-CZ" sz="1600" b="0" kern="0" dirty="0"/>
              <a:t>consists of genes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cs-CZ" sz="1600" b="0" kern="0" dirty="0"/>
              <a:t>can have a variable size</a:t>
            </a:r>
            <a:endParaRPr lang="cs-CZ" altLang="cs-CZ" sz="1600" b="0" kern="0" dirty="0"/>
          </a:p>
          <a:p>
            <a:pPr>
              <a:lnSpc>
                <a:spcPct val="80000"/>
              </a:lnSpc>
            </a:pPr>
            <a:r>
              <a:rPr lang="cs-CZ" altLang="cs-CZ" sz="1800" b="0" kern="0" dirty="0"/>
              <a:t>Gen</a:t>
            </a:r>
            <a:r>
              <a:rPr lang="en-US" altLang="cs-CZ" sz="1800" b="0" kern="0" dirty="0"/>
              <a:t>e</a:t>
            </a:r>
            <a:endParaRPr lang="cs-CZ" altLang="cs-CZ" sz="1800" b="0" kern="0" dirty="0"/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a basic element of the genotype</a:t>
            </a:r>
            <a:endParaRPr lang="cs-CZ" altLang="cs-CZ" sz="1600" b="0" kern="0" dirty="0"/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cs-CZ" sz="1600" b="0" kern="0" dirty="0"/>
              <a:t>its value</a:t>
            </a:r>
            <a:r>
              <a:rPr lang="cs-CZ" altLang="cs-CZ" sz="1600" b="0" kern="0" dirty="0"/>
              <a:t> (</a:t>
            </a:r>
            <a:r>
              <a:rPr lang="en-US" altLang="cs-CZ" sz="1600" b="0" kern="0" dirty="0"/>
              <a:t>allele</a:t>
            </a:r>
            <a:r>
              <a:rPr lang="cs-CZ" altLang="cs-CZ" sz="1600" b="0" kern="0" dirty="0"/>
              <a:t>) </a:t>
            </a:r>
            <a:r>
              <a:rPr lang="en-US" altLang="cs-CZ" sz="1600" b="0" kern="0" dirty="0"/>
              <a:t>belongs to a given alphabet</a:t>
            </a:r>
          </a:p>
          <a:p>
            <a:pPr>
              <a:lnSpc>
                <a:spcPct val="80000"/>
              </a:lnSpc>
            </a:pPr>
            <a:r>
              <a:rPr lang="en-US" altLang="cs-CZ" sz="1800" b="0" kern="0" dirty="0"/>
              <a:t>Phenotype</a:t>
            </a:r>
            <a:endParaRPr lang="cs-CZ" altLang="cs-CZ" sz="1800" b="0" kern="0" dirty="0"/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a candidate solution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is created on the basis of the genotype content</a:t>
            </a:r>
          </a:p>
          <a:p>
            <a:pPr>
              <a:lnSpc>
                <a:spcPct val="80000"/>
              </a:lnSpc>
            </a:pPr>
            <a:r>
              <a:rPr lang="cs-CZ" altLang="cs-CZ" sz="1800" b="0" kern="0" dirty="0" err="1"/>
              <a:t>Popul</a:t>
            </a:r>
            <a:r>
              <a:rPr lang="en-US" altLang="cs-CZ" sz="1800" b="0" kern="0" dirty="0" err="1"/>
              <a:t>ation</a:t>
            </a:r>
            <a:endParaRPr lang="cs-CZ" altLang="cs-CZ" sz="1800" b="0" kern="0" dirty="0"/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consists of candidate solutions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its size is typically constant</a:t>
            </a:r>
          </a:p>
          <a:p>
            <a:pPr>
              <a:lnSpc>
                <a:spcPct val="80000"/>
              </a:lnSpc>
            </a:pPr>
            <a:r>
              <a:rPr lang="en-US" altLang="cs-CZ" sz="1800" b="0" kern="0" dirty="0"/>
              <a:t>Generation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is one iteration of EA</a:t>
            </a:r>
          </a:p>
          <a:p>
            <a:pPr>
              <a:lnSpc>
                <a:spcPct val="80000"/>
              </a:lnSpc>
            </a:pPr>
            <a:r>
              <a:rPr lang="en-US" altLang="cs-CZ" sz="1800" b="0" kern="0" dirty="0"/>
              <a:t>Genetic operators (mutation, crossover, selection, …)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create new genotypes from existing genotypes</a:t>
            </a:r>
          </a:p>
          <a:p>
            <a:pPr>
              <a:lnSpc>
                <a:spcPct val="80000"/>
              </a:lnSpc>
            </a:pPr>
            <a:r>
              <a:rPr lang="en-US" altLang="cs-CZ" sz="1800" b="0" kern="0" dirty="0"/>
              <a:t>Fitness function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assigns the fitness value (score) to a phenotype</a:t>
            </a:r>
            <a:endParaRPr lang="cs-CZ" altLang="cs-CZ" sz="1600" b="0" kern="0" dirty="0"/>
          </a:p>
        </p:txBody>
      </p:sp>
    </p:spTree>
    <p:extLst>
      <p:ext uri="{BB962C8B-B14F-4D97-AF65-F5344CB8AC3E}">
        <p14:creationId xmlns:p14="http://schemas.microsoft.com/office/powerpoint/2010/main" val="183029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D:\aaa\vyuka\bissit_summer_school2019\mapa_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6" y="3292215"/>
            <a:ext cx="4805899" cy="28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encoding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19</a:t>
            </a:fld>
            <a:endParaRPr lang="en-US" altLang="cs-CZ"/>
          </a:p>
        </p:txBody>
      </p:sp>
      <p:sp>
        <p:nvSpPr>
          <p:cNvPr id="154" name="Rectangle 3"/>
          <p:cNvSpPr txBox="1">
            <a:spLocks noChangeArrowheads="1"/>
          </p:cNvSpPr>
          <p:nvPr/>
        </p:nvSpPr>
        <p:spPr bwMode="auto">
          <a:xfrm>
            <a:off x="347159" y="701056"/>
            <a:ext cx="8534400" cy="251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The most common encodings:</a:t>
            </a:r>
            <a:endParaRPr kumimoji="0" lang="cs-CZ" altLang="cs-CZ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vector of integers, binary and/or real numbers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permutation</a:t>
            </a:r>
            <a:r>
              <a: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– 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see the example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specific genetic operators have to be developed</a:t>
            </a:r>
            <a:r>
              <a:rPr kumimoji="0" lang="cs-CZ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used for solving the travelling salesman problem (TSP</a:t>
            </a:r>
            <a:r>
              <a:rPr kumimoji="0" lang="cs-CZ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syntax tree</a:t>
            </a:r>
            <a:r>
              <a: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– 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in GP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acyclic directed graph</a:t>
            </a:r>
            <a:r>
              <a: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– 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in CGP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cs-CZ" altLang="cs-CZ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27" name="Text Box 76"/>
          <p:cNvSpPr txBox="1">
            <a:spLocks noChangeArrowheads="1"/>
          </p:cNvSpPr>
          <p:nvPr/>
        </p:nvSpPr>
        <p:spPr bwMode="auto">
          <a:xfrm>
            <a:off x="5686425" y="3424253"/>
            <a:ext cx="1657350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1 – Praha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2 – Brno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3 – Ostrava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4 – České Budějovice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5 – Olomouc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6 – Plzeň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7 – </a:t>
            </a:r>
            <a:r>
              <a:rPr lang="cs-CZ" altLang="cs-CZ" sz="1000" b="0" dirty="0">
                <a:solidFill>
                  <a:srgbClr val="FF0000"/>
                </a:solidFill>
                <a:latin typeface="Calibri" panose="020F0502020204030204" pitchFamily="34" charset="0"/>
              </a:rPr>
              <a:t>Liberec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8 – Jihlava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9 – Zlín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1000" b="0" dirty="0">
                <a:solidFill>
                  <a:srgbClr val="000000"/>
                </a:solidFill>
                <a:latin typeface="Calibri" panose="020F0502020204030204" pitchFamily="34" charset="0"/>
              </a:rPr>
              <a:t>10 – Pardubice</a:t>
            </a:r>
          </a:p>
          <a:p>
            <a:pPr>
              <a:spcBef>
                <a:spcPct val="50000"/>
              </a:spcBef>
              <a:buFontTx/>
              <a:buNone/>
            </a:pPr>
            <a:endParaRPr lang="cs-CZ" altLang="cs-CZ" sz="10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2915816" y="3068960"/>
            <a:ext cx="3851697" cy="355293"/>
          </a:xfrm>
        </p:spPr>
        <p:txBody>
          <a:bodyPr/>
          <a:lstStyle/>
          <a:p>
            <a:pPr marL="57144" indent="0">
              <a:buNone/>
            </a:pPr>
            <a:r>
              <a:rPr lang="en-US" sz="1600" b="1" dirty="0"/>
              <a:t>Example: Permutation encoding for TSP</a:t>
            </a:r>
            <a:endParaRPr lang="cs-CZ" sz="1600" b="1" dirty="0">
              <a:solidFill>
                <a:srgbClr val="1B85B9"/>
              </a:solidFill>
            </a:endParaRPr>
          </a:p>
        </p:txBody>
      </p:sp>
      <p:sp>
        <p:nvSpPr>
          <p:cNvPr id="193" name="AutoShape 42" descr="Modrý ubrousek"/>
          <p:cNvSpPr>
            <a:spLocks noChangeArrowheads="1"/>
          </p:cNvSpPr>
          <p:nvPr/>
        </p:nvSpPr>
        <p:spPr bwMode="auto">
          <a:xfrm>
            <a:off x="7088989" y="3862638"/>
            <a:ext cx="1584325" cy="719138"/>
          </a:xfrm>
          <a:prstGeom prst="wedgeRoundRectCallout">
            <a:avLst>
              <a:gd name="adj1" fmla="val -25250"/>
              <a:gd name="adj2" fmla="val 93486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Encoded route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5426075" y="5087692"/>
            <a:ext cx="2879725" cy="574675"/>
            <a:chOff x="5426075" y="5087692"/>
            <a:chExt cx="2879725" cy="574675"/>
          </a:xfrm>
        </p:grpSpPr>
        <p:grpSp>
          <p:nvGrpSpPr>
            <p:cNvPr id="181" name="Group 30"/>
            <p:cNvGrpSpPr>
              <a:grpSpLocks/>
            </p:cNvGrpSpPr>
            <p:nvPr/>
          </p:nvGrpSpPr>
          <p:grpSpPr bwMode="auto">
            <a:xfrm>
              <a:off x="5426075" y="5375030"/>
              <a:ext cx="2879725" cy="287337"/>
              <a:chOff x="3470" y="2251"/>
              <a:chExt cx="1814" cy="181"/>
            </a:xfrm>
          </p:grpSpPr>
          <p:sp>
            <p:nvSpPr>
              <p:cNvPr id="182" name="Rectangle 31"/>
              <p:cNvSpPr>
                <a:spLocks noChangeArrowheads="1"/>
              </p:cNvSpPr>
              <p:nvPr/>
            </p:nvSpPr>
            <p:spPr bwMode="auto">
              <a:xfrm>
                <a:off x="3470" y="2251"/>
                <a:ext cx="1814" cy="18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3" name="Line 32"/>
              <p:cNvSpPr>
                <a:spLocks noChangeShapeType="1"/>
              </p:cNvSpPr>
              <p:nvPr/>
            </p:nvSpPr>
            <p:spPr bwMode="auto">
              <a:xfrm>
                <a:off x="4377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4" name="Line 33"/>
              <p:cNvSpPr>
                <a:spLocks noChangeShapeType="1"/>
              </p:cNvSpPr>
              <p:nvPr/>
            </p:nvSpPr>
            <p:spPr bwMode="auto">
              <a:xfrm>
                <a:off x="4559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5" name="Line 34"/>
              <p:cNvSpPr>
                <a:spLocks noChangeShapeType="1"/>
              </p:cNvSpPr>
              <p:nvPr/>
            </p:nvSpPr>
            <p:spPr bwMode="auto">
              <a:xfrm>
                <a:off x="4740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6" name="Line 35"/>
              <p:cNvSpPr>
                <a:spLocks noChangeShapeType="1"/>
              </p:cNvSpPr>
              <p:nvPr/>
            </p:nvSpPr>
            <p:spPr bwMode="auto">
              <a:xfrm>
                <a:off x="4921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7" name="Line 36"/>
              <p:cNvSpPr>
                <a:spLocks noChangeShapeType="1"/>
              </p:cNvSpPr>
              <p:nvPr/>
            </p:nvSpPr>
            <p:spPr bwMode="auto">
              <a:xfrm>
                <a:off x="5103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8" name="Line 37"/>
              <p:cNvSpPr>
                <a:spLocks noChangeShapeType="1"/>
              </p:cNvSpPr>
              <p:nvPr/>
            </p:nvSpPr>
            <p:spPr bwMode="auto">
              <a:xfrm>
                <a:off x="3833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89" name="Line 38"/>
              <p:cNvSpPr>
                <a:spLocks noChangeShapeType="1"/>
              </p:cNvSpPr>
              <p:nvPr/>
            </p:nvSpPr>
            <p:spPr bwMode="auto">
              <a:xfrm>
                <a:off x="4014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90" name="Line 39"/>
              <p:cNvSpPr>
                <a:spLocks noChangeShapeType="1"/>
              </p:cNvSpPr>
              <p:nvPr/>
            </p:nvSpPr>
            <p:spPr bwMode="auto">
              <a:xfrm>
                <a:off x="4196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91" name="Line 40"/>
              <p:cNvSpPr>
                <a:spLocks noChangeShapeType="1"/>
              </p:cNvSpPr>
              <p:nvPr/>
            </p:nvSpPr>
            <p:spPr bwMode="auto">
              <a:xfrm>
                <a:off x="3651" y="2251"/>
                <a:ext cx="1" cy="1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2" name="AutoShape 41"/>
            <p:cNvSpPr>
              <a:spLocks noChangeArrowheads="1"/>
            </p:cNvSpPr>
            <p:nvPr/>
          </p:nvSpPr>
          <p:spPr bwMode="auto">
            <a:xfrm>
              <a:off x="5426075" y="5087692"/>
              <a:ext cx="2808288" cy="142875"/>
            </a:xfrm>
            <a:prstGeom prst="rightArrow">
              <a:avLst>
                <a:gd name="adj1" fmla="val 50000"/>
                <a:gd name="adj2" fmla="val 491389"/>
              </a:avLst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  <a:buFontTx/>
                <a:buNone/>
              </a:pPr>
              <a:endParaRPr lang="cs-CZ" sz="2800" b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94" name="Text Box 43"/>
            <p:cNvSpPr txBox="1">
              <a:spLocks noChangeArrowheads="1"/>
            </p:cNvSpPr>
            <p:nvPr/>
          </p:nvSpPr>
          <p:spPr bwMode="auto">
            <a:xfrm>
              <a:off x="5426075" y="5375030"/>
              <a:ext cx="287338" cy="28416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alt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201" name="Text Box 50"/>
            <p:cNvSpPr txBox="1">
              <a:spLocks noChangeArrowheads="1"/>
            </p:cNvSpPr>
            <p:nvPr/>
          </p:nvSpPr>
          <p:spPr bwMode="auto">
            <a:xfrm>
              <a:off x="5497513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7</a:t>
              </a:r>
            </a:p>
          </p:txBody>
        </p:sp>
        <p:sp>
          <p:nvSpPr>
            <p:cNvPr id="202" name="Text Box 51"/>
            <p:cNvSpPr txBox="1">
              <a:spLocks noChangeArrowheads="1"/>
            </p:cNvSpPr>
            <p:nvPr/>
          </p:nvSpPr>
          <p:spPr bwMode="auto">
            <a:xfrm>
              <a:off x="5713413" y="5375024"/>
              <a:ext cx="233362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10</a:t>
              </a:r>
            </a:p>
          </p:txBody>
        </p:sp>
        <p:sp>
          <p:nvSpPr>
            <p:cNvPr id="203" name="Text Box 52"/>
            <p:cNvSpPr txBox="1">
              <a:spLocks noChangeArrowheads="1"/>
            </p:cNvSpPr>
            <p:nvPr/>
          </p:nvSpPr>
          <p:spPr bwMode="auto">
            <a:xfrm>
              <a:off x="6073775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204" name="Text Box 53"/>
            <p:cNvSpPr txBox="1">
              <a:spLocks noChangeArrowheads="1"/>
            </p:cNvSpPr>
            <p:nvPr/>
          </p:nvSpPr>
          <p:spPr bwMode="auto">
            <a:xfrm>
              <a:off x="6361113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9</a:t>
              </a:r>
            </a:p>
          </p:txBody>
        </p:sp>
        <p:sp>
          <p:nvSpPr>
            <p:cNvPr id="205" name="Text Box 54"/>
            <p:cNvSpPr txBox="1">
              <a:spLocks noChangeArrowheads="1"/>
            </p:cNvSpPr>
            <p:nvPr/>
          </p:nvSpPr>
          <p:spPr bwMode="auto">
            <a:xfrm>
              <a:off x="6650038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206" name="Text Box 55"/>
            <p:cNvSpPr txBox="1">
              <a:spLocks noChangeArrowheads="1"/>
            </p:cNvSpPr>
            <p:nvPr/>
          </p:nvSpPr>
          <p:spPr bwMode="auto">
            <a:xfrm>
              <a:off x="6937375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>
                  <a:solidFill>
                    <a:srgbClr val="000000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07" name="Text Box 56"/>
            <p:cNvSpPr txBox="1">
              <a:spLocks noChangeArrowheads="1"/>
            </p:cNvSpPr>
            <p:nvPr/>
          </p:nvSpPr>
          <p:spPr bwMode="auto">
            <a:xfrm>
              <a:off x="7226300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>
                  <a:solidFill>
                    <a:srgbClr val="000000"/>
                  </a:solidFill>
                  <a:latin typeface="Calibri" panose="020F0502020204030204" pitchFamily="34" charset="0"/>
                </a:rPr>
                <a:t>8</a:t>
              </a:r>
            </a:p>
          </p:txBody>
        </p:sp>
        <p:sp>
          <p:nvSpPr>
            <p:cNvPr id="208" name="Text Box 57"/>
            <p:cNvSpPr txBox="1">
              <a:spLocks noChangeArrowheads="1"/>
            </p:cNvSpPr>
            <p:nvPr/>
          </p:nvSpPr>
          <p:spPr bwMode="auto">
            <a:xfrm>
              <a:off x="7513638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>
                  <a:solidFill>
                    <a:srgbClr val="000000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Text Box 58"/>
            <p:cNvSpPr txBox="1">
              <a:spLocks noChangeArrowheads="1"/>
            </p:cNvSpPr>
            <p:nvPr/>
          </p:nvSpPr>
          <p:spPr bwMode="auto">
            <a:xfrm>
              <a:off x="7802563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>
                  <a:solidFill>
                    <a:srgbClr val="000000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210" name="Text Box 59"/>
            <p:cNvSpPr txBox="1">
              <a:spLocks noChangeArrowheads="1"/>
            </p:cNvSpPr>
            <p:nvPr/>
          </p:nvSpPr>
          <p:spPr bwMode="auto">
            <a:xfrm>
              <a:off x="8089900" y="5375024"/>
              <a:ext cx="117475" cy="27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cs-CZ" altLang="cs-CZ" sz="18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35871" y="3588164"/>
            <a:ext cx="3758933" cy="2415770"/>
            <a:chOff x="1135871" y="3803069"/>
            <a:chExt cx="3758933" cy="2415770"/>
          </a:xfrm>
        </p:grpSpPr>
        <p:sp>
          <p:nvSpPr>
            <p:cNvPr id="80" name="Content Placeholder 2"/>
            <p:cNvSpPr txBox="1">
              <a:spLocks/>
            </p:cNvSpPr>
            <p:nvPr/>
          </p:nvSpPr>
          <p:spPr bwMode="auto">
            <a:xfrm>
              <a:off x="1943839" y="4713895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1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1" name="Content Placeholder 2"/>
            <p:cNvSpPr txBox="1">
              <a:spLocks/>
            </p:cNvSpPr>
            <p:nvPr/>
          </p:nvSpPr>
          <p:spPr bwMode="auto">
            <a:xfrm>
              <a:off x="3383868" y="5582704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2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2" name="Content Placeholder 2"/>
            <p:cNvSpPr txBox="1">
              <a:spLocks/>
            </p:cNvSpPr>
            <p:nvPr/>
          </p:nvSpPr>
          <p:spPr bwMode="auto">
            <a:xfrm>
              <a:off x="4663031" y="4658857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3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3" name="Content Placeholder 2"/>
            <p:cNvSpPr txBox="1">
              <a:spLocks/>
            </p:cNvSpPr>
            <p:nvPr/>
          </p:nvSpPr>
          <p:spPr bwMode="auto">
            <a:xfrm>
              <a:off x="1943839" y="5930808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4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4" name="Content Placeholder 2"/>
            <p:cNvSpPr txBox="1">
              <a:spLocks/>
            </p:cNvSpPr>
            <p:nvPr/>
          </p:nvSpPr>
          <p:spPr bwMode="auto">
            <a:xfrm>
              <a:off x="3756480" y="4919113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5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5" name="Content Placeholder 2"/>
            <p:cNvSpPr txBox="1">
              <a:spLocks/>
            </p:cNvSpPr>
            <p:nvPr/>
          </p:nvSpPr>
          <p:spPr bwMode="auto">
            <a:xfrm>
              <a:off x="1135871" y="5025811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6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6" name="Content Placeholder 2"/>
            <p:cNvSpPr txBox="1">
              <a:spLocks/>
            </p:cNvSpPr>
            <p:nvPr/>
          </p:nvSpPr>
          <p:spPr bwMode="auto">
            <a:xfrm>
              <a:off x="2522922" y="3803069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7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7" name="Content Placeholder 2"/>
            <p:cNvSpPr txBox="1">
              <a:spLocks/>
            </p:cNvSpPr>
            <p:nvPr/>
          </p:nvSpPr>
          <p:spPr bwMode="auto">
            <a:xfrm>
              <a:off x="2843807" y="4978957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8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8" name="Content Placeholder 2"/>
            <p:cNvSpPr txBox="1">
              <a:spLocks/>
            </p:cNvSpPr>
            <p:nvPr/>
          </p:nvSpPr>
          <p:spPr bwMode="auto">
            <a:xfrm>
              <a:off x="4219834" y="5368820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9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sp>
          <p:nvSpPr>
            <p:cNvPr id="89" name="Content Placeholder 2"/>
            <p:cNvSpPr txBox="1">
              <a:spLocks/>
            </p:cNvSpPr>
            <p:nvPr/>
          </p:nvSpPr>
          <p:spPr bwMode="auto">
            <a:xfrm>
              <a:off x="2868057" y="4437112"/>
              <a:ext cx="231773" cy="28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874" indent="-34287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1pPr>
              <a:lvl2pPr marL="742895" indent="-28573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2pPr>
              <a:lvl3pPr marL="114291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3pPr>
              <a:lvl4pPr marL="160008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4pPr>
              <a:lvl5pPr marL="2057247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itchFamily="34" charset="0"/>
                  <a:ea typeface="Calibri" panose="020F0502020204030204" pitchFamily="34" charset="0"/>
                  <a:cs typeface="Calibri" pitchFamily="34" charset="0"/>
                </a:defRPr>
              </a:lvl5pPr>
              <a:lvl6pPr marL="2514412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578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8744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5910" indent="-228584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57144" indent="0">
                <a:buFontTx/>
                <a:buNone/>
              </a:pPr>
              <a:r>
                <a:rPr lang="en-US" sz="1200" kern="0" dirty="0">
                  <a:solidFill>
                    <a:srgbClr val="C00000"/>
                  </a:solidFill>
                </a:rPr>
                <a:t>10</a:t>
              </a:r>
              <a:endParaRPr lang="cs-CZ" sz="1200" kern="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>
              <a:off x="2429032" y="3874106"/>
              <a:ext cx="414775" cy="839789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 bwMode="auto">
            <a:xfrm>
              <a:off x="2825679" y="4658857"/>
              <a:ext cx="1861602" cy="18428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Straight Arrow Connector 94"/>
            <p:cNvCxnSpPr>
              <a:endCxn id="88" idx="1"/>
            </p:cNvCxnSpPr>
            <p:nvPr/>
          </p:nvCxnSpPr>
          <p:spPr bwMode="auto">
            <a:xfrm flipH="1">
              <a:off x="4219834" y="4873242"/>
              <a:ext cx="420880" cy="639594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 bwMode="auto">
            <a:xfrm flipH="1" flipV="1">
              <a:off x="3924996" y="5132102"/>
              <a:ext cx="269621" cy="32879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0" name="Straight Arrow Connector 99"/>
            <p:cNvCxnSpPr/>
            <p:nvPr/>
          </p:nvCxnSpPr>
          <p:spPr bwMode="auto">
            <a:xfrm flipH="1" flipV="1">
              <a:off x="2754695" y="5344148"/>
              <a:ext cx="745060" cy="24509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2" name="Straight Arrow Connector 101"/>
            <p:cNvCxnSpPr/>
            <p:nvPr/>
          </p:nvCxnSpPr>
          <p:spPr bwMode="auto">
            <a:xfrm flipH="1">
              <a:off x="2023235" y="5368820"/>
              <a:ext cx="731460" cy="400799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4" name="Straight Arrow Connector 103"/>
            <p:cNvCxnSpPr/>
            <p:nvPr/>
          </p:nvCxnSpPr>
          <p:spPr bwMode="auto">
            <a:xfrm flipH="1" flipV="1">
              <a:off x="1187624" y="4978957"/>
              <a:ext cx="835610" cy="79066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8" name="Straight Arrow Connector 107"/>
            <p:cNvCxnSpPr/>
            <p:nvPr/>
          </p:nvCxnSpPr>
          <p:spPr bwMode="auto">
            <a:xfrm flipV="1">
              <a:off x="1187624" y="4562358"/>
              <a:ext cx="756215" cy="416599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 flipV="1">
              <a:off x="1956405" y="3874106"/>
              <a:ext cx="448377" cy="68825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6" name="Text Box 7">
            <a:extLst>
              <a:ext uri="{FF2B5EF4-FFF2-40B4-BE49-F238E27FC236}">
                <a16:creationId xmlns:a16="http://schemas.microsoft.com/office/drawing/2014/main" id="{E04F1C3F-ACE1-4719-A640-A86C944E6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104" y="698238"/>
            <a:ext cx="30306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1B85B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 of candidate solutions containing 2 genes: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Binary: 000011;010011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Int: 3;-19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Float: 3e0;19e2</a:t>
            </a:r>
            <a:endParaRPr lang="cs-CZ" altLang="cs-CZ" sz="16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8" name="Straight Arrow Connector 127"/>
          <p:cNvCxnSpPr>
            <a:endCxn id="81" idx="0"/>
          </p:cNvCxnSpPr>
          <p:nvPr/>
        </p:nvCxnSpPr>
        <p:spPr bwMode="auto">
          <a:xfrm flipH="1">
            <a:off x="3499755" y="4966441"/>
            <a:ext cx="450460" cy="401358"/>
          </a:xfrm>
          <a:prstGeom prst="straightConnector1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51" name="Group 250"/>
          <p:cNvGrpSpPr/>
          <p:nvPr/>
        </p:nvGrpSpPr>
        <p:grpSpPr>
          <a:xfrm>
            <a:off x="3499755" y="4587968"/>
            <a:ext cx="4807633" cy="1794947"/>
            <a:chOff x="3499755" y="4587968"/>
            <a:chExt cx="4807633" cy="1794947"/>
          </a:xfrm>
        </p:grpSpPr>
        <p:grpSp>
          <p:nvGrpSpPr>
            <p:cNvPr id="249" name="Group 248"/>
            <p:cNvGrpSpPr/>
            <p:nvPr/>
          </p:nvGrpSpPr>
          <p:grpSpPr>
            <a:xfrm>
              <a:off x="3499755" y="4587968"/>
              <a:ext cx="4807633" cy="1794947"/>
              <a:chOff x="3499755" y="4587968"/>
              <a:chExt cx="4807633" cy="1794947"/>
            </a:xfrm>
          </p:grpSpPr>
          <p:cxnSp>
            <p:nvCxnSpPr>
              <p:cNvPr id="152" name="Straight Arrow Connector 151"/>
              <p:cNvCxnSpPr>
                <a:stCxn id="82" idx="1"/>
              </p:cNvCxnSpPr>
              <p:nvPr/>
            </p:nvCxnSpPr>
            <p:spPr bwMode="auto">
              <a:xfrm flipH="1">
                <a:off x="3966921" y="4587968"/>
                <a:ext cx="696110" cy="320099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30" name="Straight Arrow Connector 229"/>
              <p:cNvCxnSpPr/>
              <p:nvPr/>
            </p:nvCxnSpPr>
            <p:spPr bwMode="auto">
              <a:xfrm>
                <a:off x="3966920" y="4935253"/>
                <a:ext cx="217126" cy="35104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31" name="Straight Arrow Connector 230"/>
              <p:cNvCxnSpPr>
                <a:endCxn id="81" idx="0"/>
              </p:cNvCxnSpPr>
              <p:nvPr/>
            </p:nvCxnSpPr>
            <p:spPr bwMode="auto">
              <a:xfrm flipH="1">
                <a:off x="3499755" y="5245989"/>
                <a:ext cx="694862" cy="1218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247" name="Group 246"/>
              <p:cNvGrpSpPr/>
              <p:nvPr/>
            </p:nvGrpSpPr>
            <p:grpSpPr>
              <a:xfrm>
                <a:off x="5427663" y="6093985"/>
                <a:ext cx="2879725" cy="288930"/>
                <a:chOff x="5427663" y="6093985"/>
                <a:chExt cx="2879725" cy="288930"/>
              </a:xfrm>
            </p:grpSpPr>
            <p:sp>
              <p:nvSpPr>
                <p:cNvPr id="131" name="Rectangle 31"/>
                <p:cNvSpPr>
                  <a:spLocks noChangeArrowheads="1"/>
                </p:cNvSpPr>
                <p:nvPr/>
              </p:nvSpPr>
              <p:spPr bwMode="auto">
                <a:xfrm>
                  <a:off x="5427663" y="6093991"/>
                  <a:ext cx="2879725" cy="287337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2" name="Line 32"/>
                <p:cNvSpPr>
                  <a:spLocks noChangeShapeType="1"/>
                </p:cNvSpPr>
                <p:nvPr/>
              </p:nvSpPr>
              <p:spPr bwMode="auto">
                <a:xfrm>
                  <a:off x="6867526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3" name="Line 33"/>
                <p:cNvSpPr>
                  <a:spLocks noChangeShapeType="1"/>
                </p:cNvSpPr>
                <p:nvPr/>
              </p:nvSpPr>
              <p:spPr bwMode="auto">
                <a:xfrm>
                  <a:off x="7156451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4" name="Line 34"/>
                <p:cNvSpPr>
                  <a:spLocks noChangeShapeType="1"/>
                </p:cNvSpPr>
                <p:nvPr/>
              </p:nvSpPr>
              <p:spPr bwMode="auto">
                <a:xfrm>
                  <a:off x="7443788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5" name="Line 35"/>
                <p:cNvSpPr>
                  <a:spLocks noChangeShapeType="1"/>
                </p:cNvSpPr>
                <p:nvPr/>
              </p:nvSpPr>
              <p:spPr bwMode="auto">
                <a:xfrm>
                  <a:off x="7731126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6" name="Line 36"/>
                <p:cNvSpPr>
                  <a:spLocks noChangeShapeType="1"/>
                </p:cNvSpPr>
                <p:nvPr/>
              </p:nvSpPr>
              <p:spPr bwMode="auto">
                <a:xfrm>
                  <a:off x="8020051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7" name="Line 37"/>
                <p:cNvSpPr>
                  <a:spLocks noChangeShapeType="1"/>
                </p:cNvSpPr>
                <p:nvPr/>
              </p:nvSpPr>
              <p:spPr bwMode="auto">
                <a:xfrm>
                  <a:off x="6003926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8" name="Line 38"/>
                <p:cNvSpPr>
                  <a:spLocks noChangeShapeType="1"/>
                </p:cNvSpPr>
                <p:nvPr/>
              </p:nvSpPr>
              <p:spPr bwMode="auto">
                <a:xfrm>
                  <a:off x="6291263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9" name="Line 39"/>
                <p:cNvSpPr>
                  <a:spLocks noChangeShapeType="1"/>
                </p:cNvSpPr>
                <p:nvPr/>
              </p:nvSpPr>
              <p:spPr bwMode="auto">
                <a:xfrm>
                  <a:off x="6580188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0" name="Line 40"/>
                <p:cNvSpPr>
                  <a:spLocks noChangeShapeType="1"/>
                </p:cNvSpPr>
                <p:nvPr/>
              </p:nvSpPr>
              <p:spPr bwMode="auto">
                <a:xfrm>
                  <a:off x="5715001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427663" y="6093991"/>
                  <a:ext cx="287338" cy="284162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499101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7</a:t>
                  </a:r>
                </a:p>
              </p:txBody>
            </p:sp>
            <p:sp>
              <p:nvSpPr>
                <p:cNvPr id="14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5715001" y="6093985"/>
                  <a:ext cx="233362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10</a:t>
                  </a:r>
                </a:p>
              </p:txBody>
            </p:sp>
            <p:sp>
              <p:nvSpPr>
                <p:cNvPr id="14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075363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4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6362701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5</a:t>
                  </a:r>
                  <a:endParaRPr lang="cs-CZ" altLang="cs-CZ" sz="1800" b="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6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6651626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9</a:t>
                  </a:r>
                  <a:endParaRPr lang="cs-CZ" altLang="cs-CZ" sz="1800" b="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7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6938963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2</a:t>
                  </a:r>
                </a:p>
              </p:txBody>
            </p:sp>
            <p:sp>
              <p:nvSpPr>
                <p:cNvPr id="14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227888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8</a:t>
                  </a:r>
                </a:p>
              </p:txBody>
            </p:sp>
            <p:sp>
              <p:nvSpPr>
                <p:cNvPr id="149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7515226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4</a:t>
                  </a:r>
                </a:p>
              </p:txBody>
            </p:sp>
            <p:sp>
              <p:nvSpPr>
                <p:cNvPr id="150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7804151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6</a:t>
                  </a:r>
                </a:p>
              </p:txBody>
            </p:sp>
            <p:sp>
              <p:nvSpPr>
                <p:cNvPr id="15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091488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cs-CZ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41" name="Line 40"/>
                <p:cNvSpPr>
                  <a:spLocks noChangeShapeType="1"/>
                </p:cNvSpPr>
                <p:nvPr/>
              </p:nvSpPr>
              <p:spPr bwMode="auto">
                <a:xfrm>
                  <a:off x="6566868" y="6095578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42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6300192" y="6095578"/>
                  <a:ext cx="287338" cy="284162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43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350968" y="6095572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5</a:t>
                  </a:r>
                  <a:endParaRPr lang="cs-CZ" altLang="cs-CZ" sz="1800" b="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44" name="Line 40"/>
                <p:cNvSpPr>
                  <a:spLocks noChangeShapeType="1"/>
                </p:cNvSpPr>
                <p:nvPr/>
              </p:nvSpPr>
              <p:spPr bwMode="auto">
                <a:xfrm>
                  <a:off x="6874668" y="6093991"/>
                  <a:ext cx="1588" cy="28733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4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6587330" y="6093991"/>
                  <a:ext cx="287338" cy="284162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4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6658768" y="6093985"/>
                  <a:ext cx="117475" cy="276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cs-CZ" sz="1800" b="0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9</a:t>
                  </a:r>
                  <a:endParaRPr lang="cs-CZ" altLang="cs-CZ" sz="1800" b="0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50" name="Text Box 7">
              <a:extLst>
                <a:ext uri="{FF2B5EF4-FFF2-40B4-BE49-F238E27FC236}">
                  <a16:creationId xmlns:a16="http://schemas.microsoft.com/office/drawing/2014/main" id="{E04F1C3F-ACE1-4719-A640-A86C944E6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5289" y="5715903"/>
              <a:ext cx="94968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cs-CZ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mutation</a:t>
              </a:r>
              <a:endParaRPr lang="cs-CZ" altLang="cs-CZ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61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78" grpId="0" build="p"/>
      <p:bldP spid="1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programing (GP)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</a:t>
            </a:fld>
            <a:endParaRPr lang="en-US" altLang="cs-C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037841"/>
              </p:ext>
            </p:extLst>
          </p:nvPr>
        </p:nvGraphicFramePr>
        <p:xfrm>
          <a:off x="1691680" y="3681028"/>
          <a:ext cx="586740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Bitmap Image" r:id="rId3" imgW="5038095" imgH="2371429" progId="PBrush">
                  <p:embed/>
                </p:oleObj>
              </mc:Choice>
              <mc:Fallback>
                <p:oleObj name="Bitmap Image" r:id="rId3" imgW="5038095" imgH="2371429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681028"/>
                        <a:ext cx="5867400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1" y="690568"/>
            <a:ext cx="8496559" cy="45026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GP is a </a:t>
            </a:r>
            <a:r>
              <a:rPr lang="en-US" sz="2400" dirty="0">
                <a:solidFill>
                  <a:srgbClr val="1B85B9"/>
                </a:solidFill>
              </a:rPr>
              <a:t>machine learning </a:t>
            </a:r>
            <a:r>
              <a:rPr lang="en-US" sz="2400" dirty="0"/>
              <a:t>method that can </a:t>
            </a:r>
            <a:r>
              <a:rPr lang="en-US" sz="2400" dirty="0">
                <a:solidFill>
                  <a:srgbClr val="1B85B9"/>
                </a:solidFill>
              </a:rPr>
              <a:t>automatically design </a:t>
            </a:r>
          </a:p>
          <a:p>
            <a:pPr lvl="1"/>
            <a:r>
              <a:rPr lang="en-US" sz="2000" dirty="0">
                <a:solidFill>
                  <a:srgbClr val="1B85B9"/>
                </a:solidFill>
              </a:rPr>
              <a:t>computer programs </a:t>
            </a:r>
            <a:r>
              <a:rPr lang="en-US" sz="2000" dirty="0"/>
              <a:t>(e.g., classifiers, predictors, neural networks, …), but also</a:t>
            </a:r>
          </a:p>
          <a:p>
            <a:pPr lvl="1"/>
            <a:r>
              <a:rPr lang="en-US" sz="2000" dirty="0">
                <a:solidFill>
                  <a:srgbClr val="1B85B9"/>
                </a:solidFill>
              </a:rPr>
              <a:t>other structures </a:t>
            </a:r>
            <a:r>
              <a:rPr lang="en-US" sz="2000" dirty="0"/>
              <a:t>that can be represented in a  computer (such as electronic circuits, molecules, antennas, artefacts …)</a:t>
            </a:r>
          </a:p>
          <a:p>
            <a:pPr marL="0" indent="0">
              <a:buNone/>
            </a:pPr>
            <a:r>
              <a:rPr lang="en-US" sz="2400" dirty="0"/>
              <a:t>without requiring the user to know or specify the form or structure of the solution in advance.</a:t>
            </a:r>
          </a:p>
          <a:p>
            <a:pPr marL="0" indent="0">
              <a:buNone/>
            </a:pPr>
            <a:r>
              <a:rPr lang="en-US" sz="2400" dirty="0"/>
              <a:t>GP belongs to the class of </a:t>
            </a:r>
            <a:r>
              <a:rPr lang="en-US" sz="2400" dirty="0">
                <a:solidFill>
                  <a:srgbClr val="1B85B9"/>
                </a:solidFill>
              </a:rPr>
              <a:t>Evolutionary Algorithms </a:t>
            </a:r>
            <a:r>
              <a:rPr lang="en-US" sz="2400" dirty="0"/>
              <a:t>that are inspired in Darwin’s theory of evolution and Neo-Darwinism.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5274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 – crossover over binary vectors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20</a:t>
            </a:fld>
            <a:endParaRPr lang="en-US" altLang="cs-CZ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974725" y="810171"/>
            <a:ext cx="225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dirty="0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 dirty="0">
                <a:solidFill>
                  <a:srgbClr val="000000"/>
                </a:solidFill>
                <a:latin typeface="Times New Roman" pitchFamily="18" charset="0"/>
              </a:rPr>
              <a:t> 1:</a:t>
            </a:r>
          </a:p>
        </p:txBody>
      </p:sp>
      <p:sp>
        <p:nvSpPr>
          <p:cNvPr id="79" name="Rectangle 5"/>
          <p:cNvSpPr>
            <a:spLocks noChangeArrowheads="1"/>
          </p:cNvSpPr>
          <p:nvPr/>
        </p:nvSpPr>
        <p:spPr bwMode="auto">
          <a:xfrm>
            <a:off x="990600" y="1530896"/>
            <a:ext cx="224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 2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80" name="Text Box 6"/>
          <p:cNvSpPr txBox="1">
            <a:spLocks noChangeArrowheads="1"/>
          </p:cNvSpPr>
          <p:nvPr/>
        </p:nvSpPr>
        <p:spPr bwMode="auto">
          <a:xfrm>
            <a:off x="3124200" y="692696"/>
            <a:ext cx="217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dirty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1 0 0 1 1 </a:t>
            </a:r>
            <a:r>
              <a:rPr lang="en-US" altLang="cs-CZ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 dirty="0">
                <a:solidFill>
                  <a:srgbClr val="FF5050"/>
                </a:solidFill>
                <a:latin typeface="Times New Roman" pitchFamily="18" charset="0"/>
              </a:rPr>
              <a:t> </a:t>
            </a:r>
            <a:r>
              <a:rPr lang="cs-CZ" altLang="cs-CZ" dirty="0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0 0 1</a:t>
            </a:r>
            <a:r>
              <a:rPr lang="cs-CZ" altLang="cs-CZ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1" name="Text Box 7"/>
          <p:cNvSpPr txBox="1">
            <a:spLocks noChangeArrowheads="1"/>
          </p:cNvSpPr>
          <p:nvPr/>
        </p:nvSpPr>
        <p:spPr bwMode="auto">
          <a:xfrm>
            <a:off x="3124200" y="1454696"/>
            <a:ext cx="217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altLang="cs-CZ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5334000" y="1226096"/>
            <a:ext cx="50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lang="cs-CZ" altLang="cs-CZ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" name="Text Box 9"/>
          <p:cNvSpPr txBox="1">
            <a:spLocks noChangeArrowheads="1"/>
          </p:cNvSpPr>
          <p:nvPr/>
        </p:nvSpPr>
        <p:spPr bwMode="auto">
          <a:xfrm>
            <a:off x="6096000" y="15308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4" name="Text Box 10"/>
          <p:cNvSpPr txBox="1">
            <a:spLocks noChangeArrowheads="1"/>
          </p:cNvSpPr>
          <p:nvPr/>
        </p:nvSpPr>
        <p:spPr bwMode="auto">
          <a:xfrm>
            <a:off x="6096000" y="7688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1 0 0 1 1</a:t>
            </a:r>
            <a:r>
              <a:rPr lang="en-US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5" name="Text Box 11"/>
          <p:cNvSpPr txBox="1">
            <a:spLocks noChangeArrowheads="1"/>
          </p:cNvSpPr>
          <p:nvPr/>
        </p:nvSpPr>
        <p:spPr bwMode="auto">
          <a:xfrm>
            <a:off x="898525" y="2715171"/>
            <a:ext cx="225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 1:</a:t>
            </a:r>
          </a:p>
        </p:txBody>
      </p:sp>
      <p:sp>
        <p:nvSpPr>
          <p:cNvPr id="86" name="Rectangle 12"/>
          <p:cNvSpPr>
            <a:spLocks noChangeArrowheads="1"/>
          </p:cNvSpPr>
          <p:nvPr/>
        </p:nvSpPr>
        <p:spPr bwMode="auto">
          <a:xfrm>
            <a:off x="914400" y="3435896"/>
            <a:ext cx="224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 2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87" name="Text Box 13"/>
          <p:cNvSpPr txBox="1">
            <a:spLocks noChangeArrowheads="1"/>
          </p:cNvSpPr>
          <p:nvPr/>
        </p:nvSpPr>
        <p:spPr bwMode="auto">
          <a:xfrm>
            <a:off x="3048000" y="2597696"/>
            <a:ext cx="2343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1 0 0 </a:t>
            </a:r>
            <a:r>
              <a:rPr lang="en-US" altLang="cs-CZ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1 1 </a:t>
            </a:r>
            <a:r>
              <a:rPr lang="en-US" altLang="cs-CZ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</a:rPr>
              <a:t>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8" name="Text Box 14"/>
          <p:cNvSpPr txBox="1">
            <a:spLocks noChangeArrowheads="1"/>
          </p:cNvSpPr>
          <p:nvPr/>
        </p:nvSpPr>
        <p:spPr bwMode="auto">
          <a:xfrm>
            <a:off x="3048000" y="3359696"/>
            <a:ext cx="2343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altLang="cs-CZ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9" name="Text Box 15"/>
          <p:cNvSpPr txBox="1">
            <a:spLocks noChangeArrowheads="1"/>
          </p:cNvSpPr>
          <p:nvPr/>
        </p:nvSpPr>
        <p:spPr bwMode="auto">
          <a:xfrm>
            <a:off x="5257800" y="3131096"/>
            <a:ext cx="50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lang="cs-CZ" altLang="cs-CZ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" name="Text Box 16"/>
          <p:cNvSpPr txBox="1">
            <a:spLocks noChangeArrowheads="1"/>
          </p:cNvSpPr>
          <p:nvPr/>
        </p:nvSpPr>
        <p:spPr bwMode="auto">
          <a:xfrm>
            <a:off x="6019800" y="34358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1 1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1" name="Text Box 17"/>
          <p:cNvSpPr txBox="1">
            <a:spLocks noChangeArrowheads="1"/>
          </p:cNvSpPr>
          <p:nvPr/>
        </p:nvSpPr>
        <p:spPr bwMode="auto">
          <a:xfrm>
            <a:off x="6019800" y="26738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1 0 0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2" name="Text Box 18"/>
          <p:cNvSpPr txBox="1">
            <a:spLocks noChangeArrowheads="1"/>
          </p:cNvSpPr>
          <p:nvPr/>
        </p:nvSpPr>
        <p:spPr bwMode="auto">
          <a:xfrm>
            <a:off x="974725" y="4521746"/>
            <a:ext cx="225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some 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1:</a:t>
            </a: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990600" y="5242471"/>
            <a:ext cx="224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 2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3124200" y="45026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1 0 0 1 1 0 0 1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5" name="Text Box 21"/>
          <p:cNvSpPr txBox="1">
            <a:spLocks noChangeArrowheads="1"/>
          </p:cNvSpPr>
          <p:nvPr/>
        </p:nvSpPr>
        <p:spPr bwMode="auto">
          <a:xfrm>
            <a:off x="3124200" y="526469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6" name="Text Box 22"/>
          <p:cNvSpPr txBox="1">
            <a:spLocks noChangeArrowheads="1"/>
          </p:cNvSpPr>
          <p:nvPr/>
        </p:nvSpPr>
        <p:spPr bwMode="auto">
          <a:xfrm>
            <a:off x="5334000" y="4937671"/>
            <a:ext cx="509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lang="cs-CZ" altLang="cs-CZ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7" name="Text Box 23"/>
          <p:cNvSpPr txBox="1">
            <a:spLocks noChangeArrowheads="1"/>
          </p:cNvSpPr>
          <p:nvPr/>
        </p:nvSpPr>
        <p:spPr bwMode="auto">
          <a:xfrm>
            <a:off x="6096000" y="5242471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1 1 </a:t>
            </a:r>
            <a:r>
              <a:rPr lang="en-US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</a:rPr>
              <a:t>0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8" name="Text Box 24"/>
          <p:cNvSpPr txBox="1">
            <a:spLocks noChangeArrowheads="1"/>
          </p:cNvSpPr>
          <p:nvPr/>
        </p:nvSpPr>
        <p:spPr bwMode="auto">
          <a:xfrm>
            <a:off x="6096000" y="4480471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</a:rPr>
              <a:t>1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cs-CZ" altLang="cs-CZ">
                <a:solidFill>
                  <a:srgbClr val="FF5050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cs-CZ" altLang="cs-CZ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0 1</a:t>
            </a:r>
            <a:r>
              <a:rPr lang="cs-CZ" altLang="cs-CZ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9" name="Text Box 25"/>
          <p:cNvSpPr txBox="1">
            <a:spLocks noChangeArrowheads="1"/>
          </p:cNvSpPr>
          <p:nvPr/>
        </p:nvSpPr>
        <p:spPr bwMode="auto">
          <a:xfrm>
            <a:off x="1828800" y="1988096"/>
            <a:ext cx="164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sz="1800" b="0">
                <a:solidFill>
                  <a:srgbClr val="000000"/>
                </a:solidFill>
                <a:latin typeface="Arial" charset="0"/>
              </a:rPr>
              <a:t>a) </a:t>
            </a:r>
            <a:r>
              <a:rPr lang="en-US" altLang="cs-CZ" sz="1800" b="0">
                <a:solidFill>
                  <a:srgbClr val="000000"/>
                </a:solidFill>
                <a:latin typeface="Arial" charset="0"/>
              </a:rPr>
              <a:t>Single point</a:t>
            </a:r>
            <a:endParaRPr lang="cs-CZ" altLang="cs-CZ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0" name="Text Box 26"/>
          <p:cNvSpPr txBox="1">
            <a:spLocks noChangeArrowheads="1"/>
          </p:cNvSpPr>
          <p:nvPr/>
        </p:nvSpPr>
        <p:spPr bwMode="auto">
          <a:xfrm>
            <a:off x="1835150" y="3816896"/>
            <a:ext cx="173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sz="1800" b="0">
                <a:solidFill>
                  <a:srgbClr val="000000"/>
                </a:solidFill>
                <a:latin typeface="Arial" charset="0"/>
              </a:rPr>
              <a:t>b) D</a:t>
            </a:r>
            <a:r>
              <a:rPr lang="en-US" altLang="cs-CZ" sz="1800" b="0">
                <a:solidFill>
                  <a:srgbClr val="000000"/>
                </a:solidFill>
                <a:latin typeface="Arial" charset="0"/>
              </a:rPr>
              <a:t>ouble point</a:t>
            </a:r>
            <a:endParaRPr lang="cs-CZ" altLang="cs-CZ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1" name="Text Box 27"/>
          <p:cNvSpPr txBox="1">
            <a:spLocks noChangeArrowheads="1"/>
          </p:cNvSpPr>
          <p:nvPr/>
        </p:nvSpPr>
        <p:spPr bwMode="auto">
          <a:xfrm>
            <a:off x="1835150" y="5645696"/>
            <a:ext cx="465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sz="1800" b="0">
                <a:solidFill>
                  <a:srgbClr val="000000"/>
                </a:solidFill>
                <a:latin typeface="Arial" charset="0"/>
              </a:rPr>
              <a:t>c) Uniform – </a:t>
            </a:r>
            <a:r>
              <a:rPr lang="en-US" altLang="cs-CZ" sz="1800" b="0">
                <a:solidFill>
                  <a:srgbClr val="000000"/>
                </a:solidFill>
                <a:latin typeface="Arial" charset="0"/>
              </a:rPr>
              <a:t>every bit considered separately</a:t>
            </a:r>
            <a:endParaRPr lang="cs-CZ" altLang="cs-CZ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182802" y="6165304"/>
            <a:ext cx="3057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In GAs, the probability of crossover is usually ~0.7.</a:t>
            </a:r>
            <a:endParaRPr 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79"/>
          <p:cNvSpPr txBox="1"/>
          <p:nvPr/>
        </p:nvSpPr>
        <p:spPr>
          <a:xfrm>
            <a:off x="3642403" y="538807"/>
            <a:ext cx="771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chemeClr val="tx1"/>
                </a:solidFill>
              </a:rPr>
              <a:t>Parents</a:t>
            </a:r>
            <a:endParaRPr lang="cs-CZ" sz="1400" b="0" dirty="0">
              <a:solidFill>
                <a:schemeClr val="tx1"/>
              </a:solidFill>
            </a:endParaRPr>
          </a:p>
        </p:txBody>
      </p:sp>
      <p:sp>
        <p:nvSpPr>
          <p:cNvPr id="30" name="TextBox 79"/>
          <p:cNvSpPr txBox="1"/>
          <p:nvPr/>
        </p:nvSpPr>
        <p:spPr>
          <a:xfrm>
            <a:off x="6624228" y="528935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chemeClr val="tx1"/>
                </a:solidFill>
              </a:rPr>
              <a:t>Offspring</a:t>
            </a:r>
            <a:endParaRPr lang="cs-CZ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 – mutation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21</a:t>
            </a:fld>
            <a:endParaRPr lang="en-US" altLang="cs-CZ"/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304800" y="1219200"/>
            <a:ext cx="8534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Mutation is a very small change in a single chromosome – e.g., a bit inversion.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116013" y="3038475"/>
            <a:ext cx="203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 dirty="0">
                <a:solidFill>
                  <a:srgbClr val="000000"/>
                </a:solidFill>
                <a:latin typeface="Times New Roman" pitchFamily="18" charset="0"/>
              </a:rPr>
              <a:t>Chromo</a:t>
            </a:r>
            <a:r>
              <a:rPr lang="en-US" altLang="cs-CZ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cs-CZ" altLang="cs-CZ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3762375" y="3068638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FF"/>
                </a:solidFill>
                <a:latin typeface="Arial" charset="0"/>
                <a:cs typeface="Times New Roman" pitchFamily="18" charset="0"/>
              </a:rPr>
              <a:t>1 0 0 1 1 0 0 1</a:t>
            </a:r>
            <a:r>
              <a:rPr lang="en-US" altLang="cs-CZ">
                <a:solidFill>
                  <a:srgbClr val="0000FF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0000FF"/>
                </a:solidFill>
                <a:latin typeface="Arial" charset="0"/>
              </a:rPr>
              <a:t>0 1 1 0 0 1</a:t>
            </a:r>
            <a:r>
              <a:rPr lang="cs-CZ" altLang="cs-CZ" b="0">
                <a:solidFill>
                  <a:srgbClr val="0000FF"/>
                </a:solidFill>
                <a:latin typeface="Arial" charset="0"/>
              </a:rPr>
              <a:t> </a:t>
            </a:r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1110333" y="4005263"/>
            <a:ext cx="224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rgbClr val="000000"/>
                </a:solidFill>
                <a:latin typeface="Times New Roman" pitchFamily="18" charset="0"/>
              </a:rPr>
              <a:t>After mutation</a:t>
            </a:r>
            <a:r>
              <a:rPr lang="cs-CZ" altLang="cs-CZ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3762375" y="4035425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rgbClr val="0000FF"/>
                </a:solidFill>
                <a:latin typeface="Arial" charset="0"/>
                <a:cs typeface="Times New Roman" pitchFamily="18" charset="0"/>
              </a:rPr>
              <a:t>1 0 0 </a:t>
            </a:r>
            <a:r>
              <a:rPr lang="en-US" altLang="cs-CZ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0</a:t>
            </a:r>
            <a:r>
              <a:rPr lang="cs-CZ" altLang="cs-CZ">
                <a:solidFill>
                  <a:srgbClr val="0000FF"/>
                </a:solidFill>
                <a:latin typeface="Arial" charset="0"/>
                <a:cs typeface="Times New Roman" pitchFamily="18" charset="0"/>
              </a:rPr>
              <a:t> 1 0 0 1</a:t>
            </a:r>
            <a:r>
              <a:rPr lang="en-US" altLang="cs-CZ">
                <a:solidFill>
                  <a:srgbClr val="0000FF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cs-CZ" altLang="cs-CZ">
                <a:solidFill>
                  <a:srgbClr val="0000FF"/>
                </a:solidFill>
                <a:latin typeface="Arial" charset="0"/>
              </a:rPr>
              <a:t>0 1 1 0 </a:t>
            </a:r>
            <a:r>
              <a:rPr lang="en-US" altLang="cs-CZ">
                <a:solidFill>
                  <a:srgbClr val="FF0000"/>
                </a:solidFill>
                <a:latin typeface="Arial" charset="0"/>
              </a:rPr>
              <a:t>1</a:t>
            </a:r>
            <a:r>
              <a:rPr lang="cs-CZ" altLang="cs-CZ">
                <a:solidFill>
                  <a:srgbClr val="0000FF"/>
                </a:solidFill>
                <a:latin typeface="Arial" charset="0"/>
              </a:rPr>
              <a:t> 1</a:t>
            </a:r>
            <a:r>
              <a:rPr lang="cs-CZ" altLang="cs-CZ" b="0">
                <a:solidFill>
                  <a:srgbClr val="0000FF"/>
                </a:solidFill>
                <a:latin typeface="Arial" charset="0"/>
              </a:rPr>
              <a:t> </a:t>
            </a: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716463" y="3644900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6948488" y="3644900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35" name="TextBox 79"/>
          <p:cNvSpPr txBox="1"/>
          <p:nvPr/>
        </p:nvSpPr>
        <p:spPr>
          <a:xfrm>
            <a:off x="182802" y="6165304"/>
            <a:ext cx="3137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In GAs, the probability of mutation is usually &lt; 0.05.</a:t>
            </a:r>
            <a:endParaRPr 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parents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22</a:t>
            </a:fld>
            <a:endParaRPr lang="en-US" altLang="cs-CZ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534400" cy="50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2000" b="0" kern="0" dirty="0"/>
              <a:t>Solutions with a higher fitness have higher probability to be selected. </a:t>
            </a:r>
          </a:p>
          <a:p>
            <a:pPr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2000" b="0" kern="0" dirty="0"/>
              <a:t>Major methods</a:t>
            </a:r>
            <a:r>
              <a:rPr lang="cs-CZ" altLang="cs-CZ" sz="2000" b="0" kern="0" dirty="0"/>
              <a:t>:</a:t>
            </a:r>
          </a:p>
          <a:p>
            <a:pPr lvl="1"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1800" b="0" kern="0" dirty="0">
                <a:solidFill>
                  <a:srgbClr val="1B85B9"/>
                </a:solidFill>
              </a:rPr>
              <a:t>Roulette wheel selection (fitness proportional)</a:t>
            </a:r>
            <a:r>
              <a:rPr lang="cs-CZ" altLang="cs-CZ" sz="1800" b="0" kern="0" dirty="0">
                <a:solidFill>
                  <a:srgbClr val="1B85B9"/>
                </a:solidFill>
              </a:rPr>
              <a:t> </a:t>
            </a:r>
            <a:r>
              <a:rPr lang="cs-CZ" altLang="cs-CZ" sz="1800" b="0" kern="0" dirty="0"/>
              <a:t>– </a:t>
            </a:r>
            <a:r>
              <a:rPr lang="en-US" altLang="cs-CZ" sz="1800" b="0" kern="0" dirty="0"/>
              <a:t>a relative fitness is calculated for every individual: </a:t>
            </a:r>
            <a:r>
              <a:rPr lang="cs-CZ" altLang="cs-CZ" sz="1800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800" b="0" i="1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cs-CZ" sz="18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cs-CZ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cs-CZ" sz="1800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cs-CZ" sz="18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cs-CZ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 </a:t>
            </a:r>
            <a:r>
              <a:rPr lang="en-US" altLang="cs-CZ" sz="1800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cs-CZ" sz="18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cs-CZ" sz="18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cs-CZ" sz="1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r>
              <a:rPr lang="en-US" altLang="cs-CZ" sz="1800" b="0" kern="0" dirty="0"/>
              <a:t> … </a:t>
            </a:r>
            <a:r>
              <a:rPr lang="en-US" altLang="cs-CZ" sz="1800" b="0" kern="0" dirty="0" err="1"/>
              <a:t>pop_size</a:t>
            </a:r>
            <a:endParaRPr lang="en-US" altLang="cs-CZ" sz="1800" b="0" kern="0" dirty="0"/>
          </a:p>
          <a:p>
            <a:pPr lvl="1">
              <a:lnSpc>
                <a:spcPct val="90000"/>
              </a:lnSpc>
              <a:buFontTx/>
              <a:buNone/>
              <a:tabLst>
                <a:tab pos="6281738" algn="l"/>
              </a:tabLst>
            </a:pPr>
            <a:r>
              <a:rPr lang="en-US" altLang="cs-CZ" sz="1800" b="0" kern="0" dirty="0"/>
              <a:t>	Individuals are selected proportionally to </a:t>
            </a:r>
            <a:r>
              <a:rPr lang="en-US" altLang="cs-CZ" sz="18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800" b="0" i="1" kern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cs-CZ" altLang="cs-CZ" sz="1800" b="0" kern="0" dirty="0"/>
              <a:t>.</a:t>
            </a:r>
          </a:p>
          <a:p>
            <a:pPr lvl="2"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1600" b="0" kern="0" dirty="0"/>
              <a:t>Problem: If there is an individual with very high </a:t>
            </a:r>
            <a:r>
              <a:rPr lang="en-US" altLang="cs-CZ" sz="16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600" b="0" i="1" kern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cs-CZ" sz="1600" b="0" kern="0" dirty="0"/>
              <a:t> and remaining ones have very low </a:t>
            </a:r>
            <a:r>
              <a:rPr lang="en-US" altLang="cs-CZ" sz="1600" b="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cs-CZ" sz="1600" b="0" i="1" kern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cs-CZ" sz="1600" b="0" kern="0" dirty="0"/>
              <a:t>, the best one will be selected all the time</a:t>
            </a:r>
            <a:r>
              <a:rPr lang="cs-CZ" altLang="cs-CZ" sz="1600" b="0" kern="0" dirty="0"/>
              <a:t> </a:t>
            </a:r>
            <a:r>
              <a:rPr lang="cs-CZ" altLang="cs-CZ" sz="1600" b="0" kern="0" dirty="0">
                <a:sym typeface="Symbol" pitchFamily="18" charset="2"/>
              </a:rPr>
              <a:t> </a:t>
            </a:r>
            <a:r>
              <a:rPr lang="en-US" altLang="cs-CZ" sz="1600" b="0" kern="0" dirty="0">
                <a:sym typeface="Symbol" pitchFamily="18" charset="2"/>
              </a:rPr>
              <a:t>degeneration of the population</a:t>
            </a:r>
            <a:endParaRPr lang="cs-CZ" altLang="cs-CZ" sz="1600" b="0" kern="0" dirty="0"/>
          </a:p>
          <a:p>
            <a:pPr lvl="1"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1800" b="0" kern="0" dirty="0">
                <a:solidFill>
                  <a:srgbClr val="1B85B9"/>
                </a:solidFill>
              </a:rPr>
              <a:t>Rank selection</a:t>
            </a:r>
            <a:r>
              <a:rPr lang="cs-CZ" altLang="cs-CZ" sz="1800" b="0" kern="0" dirty="0">
                <a:solidFill>
                  <a:srgbClr val="1B85B9"/>
                </a:solidFill>
              </a:rPr>
              <a:t> </a:t>
            </a:r>
            <a:r>
              <a:rPr lang="cs-CZ" altLang="cs-CZ" sz="1800" b="0" kern="0" dirty="0"/>
              <a:t>– </a:t>
            </a:r>
            <a:r>
              <a:rPr lang="en-US" altLang="cs-CZ" sz="1800" b="0" kern="0" dirty="0"/>
              <a:t>similar to the roulette wheel selection, but candidate solutions are sorted according to the fitness first and the selection is based on the rank (not on the absolute fitness values).</a:t>
            </a:r>
          </a:p>
          <a:p>
            <a:pPr lvl="1"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1800" b="0" kern="0" dirty="0">
                <a:solidFill>
                  <a:srgbClr val="1B85B9"/>
                </a:solidFill>
              </a:rPr>
              <a:t>Tournament selection</a:t>
            </a:r>
            <a:r>
              <a:rPr lang="cs-CZ" altLang="cs-CZ" sz="1800" b="0" kern="0" dirty="0">
                <a:solidFill>
                  <a:srgbClr val="1B85B9"/>
                </a:solidFill>
              </a:rPr>
              <a:t> </a:t>
            </a:r>
            <a:r>
              <a:rPr lang="cs-CZ" altLang="cs-CZ" sz="1800" b="0" kern="0" dirty="0"/>
              <a:t>– </a:t>
            </a:r>
            <a:r>
              <a:rPr lang="en-US" altLang="cs-CZ" sz="1800" b="0" kern="0" dirty="0"/>
              <a:t>randomly chooses </a:t>
            </a:r>
            <a:r>
              <a:rPr lang="en-US" altLang="cs-CZ" sz="1800" b="0" i="1" kern="0" dirty="0"/>
              <a:t>K</a:t>
            </a:r>
            <a:r>
              <a:rPr lang="en-US" altLang="cs-CZ" sz="1800" b="0" kern="0" dirty="0"/>
              <a:t> individuals from the population and selects one with the best fitness score.</a:t>
            </a:r>
          </a:p>
          <a:p>
            <a:pPr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2000" b="0" kern="0" dirty="0"/>
              <a:t>The selection procedure is repeated until the required number of parent individuals is not obtained.</a:t>
            </a:r>
          </a:p>
          <a:p>
            <a:pPr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2000" b="0" kern="0" dirty="0"/>
              <a:t>An individual can be selected multiple times. </a:t>
            </a:r>
          </a:p>
          <a:p>
            <a:pPr>
              <a:lnSpc>
                <a:spcPct val="90000"/>
              </a:lnSpc>
              <a:tabLst>
                <a:tab pos="6281738" algn="l"/>
              </a:tabLst>
            </a:pPr>
            <a:r>
              <a:rPr lang="en-US" altLang="cs-CZ" sz="2000" b="0" kern="0" dirty="0"/>
              <a:t>It is not guaranteed that the current best-scored individual will be selected.</a:t>
            </a:r>
            <a:endParaRPr lang="cs-CZ" altLang="cs-CZ" sz="2000" b="0" kern="0" dirty="0"/>
          </a:p>
        </p:txBody>
      </p:sp>
    </p:spTree>
    <p:extLst>
      <p:ext uri="{BB962C8B-B14F-4D97-AF65-F5344CB8AC3E}">
        <p14:creationId xmlns:p14="http://schemas.microsoft.com/office/powerpoint/2010/main" val="374684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Roulette wheel selection (example)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23</a:t>
            </a:fld>
            <a:endParaRPr lang="en-US" altLang="cs-CZ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9388" y="1232508"/>
            <a:ext cx="41036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cs-CZ" sz="1700" dirty="0">
                <a:solidFill>
                  <a:srgbClr val="000000"/>
                </a:solidFill>
                <a:latin typeface="Arial" charset="0"/>
              </a:rPr>
              <a:t>Populations &amp; fitness</a:t>
            </a:r>
            <a:r>
              <a:rPr lang="cs-CZ" altLang="cs-CZ" sz="1700" dirty="0">
                <a:solidFill>
                  <a:srgbClr val="000000"/>
                </a:solidFill>
                <a:latin typeface="Arial" charset="0"/>
              </a:rPr>
              <a:t>: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50825" y="1737333"/>
            <a:ext cx="3157538" cy="1603375"/>
            <a:chOff x="295" y="1251"/>
            <a:chExt cx="1989" cy="1010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95" y="2068"/>
              <a:ext cx="726" cy="193"/>
              <a:chOff x="612" y="3475"/>
              <a:chExt cx="726" cy="193"/>
            </a:xfrm>
          </p:grpSpPr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00CC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44" name="Text Box 11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45" name="Text Box 12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46" name="Text Box 13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47" name="Text Box 14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95" y="1524"/>
              <a:ext cx="726" cy="193"/>
              <a:chOff x="612" y="3203"/>
              <a:chExt cx="726" cy="193"/>
            </a:xfrm>
          </p:grpSpPr>
          <p:sp>
            <p:nvSpPr>
              <p:cNvPr id="32" name="Rectangle 16"/>
              <p:cNvSpPr>
                <a:spLocks noChangeArrowheads="1"/>
              </p:cNvSpPr>
              <p:nvPr/>
            </p:nvSpPr>
            <p:spPr bwMode="auto">
              <a:xfrm>
                <a:off x="612" y="3203"/>
                <a:ext cx="726" cy="182"/>
              </a:xfrm>
              <a:prstGeom prst="rect">
                <a:avLst/>
              </a:prstGeom>
              <a:solidFill>
                <a:srgbClr val="FF99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33" name="Line 17"/>
              <p:cNvSpPr>
                <a:spLocks noChangeShapeType="1"/>
              </p:cNvSpPr>
              <p:nvPr/>
            </p:nvSpPr>
            <p:spPr bwMode="auto">
              <a:xfrm>
                <a:off x="793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975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1156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auto">
              <a:xfrm>
                <a:off x="657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37" name="Text Box 21"/>
              <p:cNvSpPr txBox="1">
                <a:spLocks noChangeArrowheads="1"/>
              </p:cNvSpPr>
              <p:nvPr/>
            </p:nvSpPr>
            <p:spPr bwMode="auto">
              <a:xfrm>
                <a:off x="1202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38" name="Text Box 22"/>
              <p:cNvSpPr txBox="1">
                <a:spLocks noChangeArrowheads="1"/>
              </p:cNvSpPr>
              <p:nvPr/>
            </p:nvSpPr>
            <p:spPr bwMode="auto">
              <a:xfrm>
                <a:off x="1020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39" name="Text Box 23"/>
              <p:cNvSpPr txBox="1">
                <a:spLocks noChangeArrowheads="1"/>
              </p:cNvSpPr>
              <p:nvPr/>
            </p:nvSpPr>
            <p:spPr bwMode="auto">
              <a:xfrm>
                <a:off x="839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295" y="1251"/>
              <a:ext cx="726" cy="193"/>
              <a:chOff x="612" y="3475"/>
              <a:chExt cx="726" cy="193"/>
            </a:xfrm>
          </p:grpSpPr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29" name="Text Box 30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30" name="Text Box 31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10" name="Group 33"/>
            <p:cNvGrpSpPr>
              <a:grpSpLocks/>
            </p:cNvGrpSpPr>
            <p:nvPr/>
          </p:nvGrpSpPr>
          <p:grpSpPr bwMode="auto">
            <a:xfrm>
              <a:off x="295" y="1796"/>
              <a:ext cx="726" cy="193"/>
              <a:chOff x="612" y="3475"/>
              <a:chExt cx="726" cy="193"/>
            </a:xfrm>
          </p:grpSpPr>
          <p:sp>
            <p:nvSpPr>
              <p:cNvPr id="16" name="Rectangle 34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FF66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7" name="Line 35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8" name="Line 36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9" name="Line 37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20" name="Text Box 38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21" name="Text Box 39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22" name="Text Box 40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23" name="Text Box 41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</p:grpSp>
        <p:sp>
          <p:nvSpPr>
            <p:cNvPr id="11" name="Text Box 42"/>
            <p:cNvSpPr txBox="1">
              <a:spLocks noChangeArrowheads="1"/>
            </p:cNvSpPr>
            <p:nvPr/>
          </p:nvSpPr>
          <p:spPr bwMode="auto">
            <a:xfrm>
              <a:off x="1156" y="2069"/>
              <a:ext cx="10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&gt;</a:t>
              </a: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fitness (3) = 2</a:t>
              </a:r>
            </a:p>
          </p:txBody>
        </p:sp>
        <p:sp>
          <p:nvSpPr>
            <p:cNvPr id="12" name="Text Box 43"/>
            <p:cNvSpPr txBox="1">
              <a:spLocks noChangeArrowheads="1"/>
            </p:cNvSpPr>
            <p:nvPr/>
          </p:nvSpPr>
          <p:spPr bwMode="auto">
            <a:xfrm>
              <a:off x="1156" y="1524"/>
              <a:ext cx="10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&gt;</a:t>
              </a: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fitness (8) = 4</a:t>
              </a:r>
            </a:p>
          </p:txBody>
        </p:sp>
        <p:sp>
          <p:nvSpPr>
            <p:cNvPr id="13" name="Text Box 44"/>
            <p:cNvSpPr txBox="1">
              <a:spLocks noChangeArrowheads="1"/>
            </p:cNvSpPr>
            <p:nvPr/>
          </p:nvSpPr>
          <p:spPr bwMode="auto">
            <a:xfrm>
              <a:off x="1156" y="1251"/>
              <a:ext cx="11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&gt;</a:t>
              </a: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fitness (12) = 6</a:t>
              </a:r>
            </a:p>
          </p:txBody>
        </p:sp>
        <p:sp>
          <p:nvSpPr>
            <p:cNvPr id="15" name="Text Box 45"/>
            <p:cNvSpPr txBox="1">
              <a:spLocks noChangeArrowheads="1"/>
            </p:cNvSpPr>
            <p:nvPr/>
          </p:nvSpPr>
          <p:spPr bwMode="auto">
            <a:xfrm>
              <a:off x="1156" y="1797"/>
              <a:ext cx="10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</a:t>
              </a:r>
              <a:r>
                <a:rPr kumimoji="0" lang="en-US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&gt;</a:t>
              </a: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fitness (5) = 4</a:t>
              </a:r>
            </a:p>
          </p:txBody>
        </p:sp>
      </p:grpSp>
      <p:sp>
        <p:nvSpPr>
          <p:cNvPr id="48" name="AutoShape 46"/>
          <p:cNvSpPr>
            <a:spLocks/>
          </p:cNvSpPr>
          <p:nvPr/>
        </p:nvSpPr>
        <p:spPr bwMode="auto">
          <a:xfrm>
            <a:off x="3419475" y="1664308"/>
            <a:ext cx="360363" cy="1657350"/>
          </a:xfrm>
          <a:prstGeom prst="rightBrace">
            <a:avLst>
              <a:gd name="adj1" fmla="val 38326"/>
              <a:gd name="adj2" fmla="val 4753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3924300" y="2313595"/>
            <a:ext cx="215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cs-CZ" altLang="cs-CZ" sz="1800" b="0">
                <a:solidFill>
                  <a:srgbClr val="000000"/>
                </a:solidFill>
                <a:latin typeface="Arial" charset="0"/>
              </a:rPr>
              <a:t>6 + 4 + 4 + 2 = </a:t>
            </a:r>
            <a:r>
              <a:rPr lang="cs-CZ" altLang="cs-CZ" sz="180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50" name="AutoShape 48"/>
          <p:cNvSpPr>
            <a:spLocks/>
          </p:cNvSpPr>
          <p:nvPr/>
        </p:nvSpPr>
        <p:spPr bwMode="auto">
          <a:xfrm>
            <a:off x="5795963" y="1664308"/>
            <a:ext cx="360362" cy="1657350"/>
          </a:xfrm>
          <a:prstGeom prst="rightBrace">
            <a:avLst>
              <a:gd name="adj1" fmla="val 38326"/>
              <a:gd name="adj2" fmla="val 47532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6372225" y="1700820"/>
            <a:ext cx="2457450" cy="392113"/>
            <a:chOff x="4014" y="1230"/>
            <a:chExt cx="1548" cy="247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4014" y="1252"/>
              <a:ext cx="726" cy="193"/>
              <a:chOff x="612" y="3475"/>
              <a:chExt cx="726" cy="193"/>
            </a:xfrm>
          </p:grpSpPr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7" name="Line 54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58" name="Text Box 55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59" name="Text Box 56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60" name="Text Box 57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61" name="Text Box 58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</p:grpSp>
        <p:graphicFrame>
          <p:nvGraphicFramePr>
            <p:cNvPr id="53" name="Object 59"/>
            <p:cNvGraphicFramePr>
              <a:graphicFrameLocks noChangeAspect="1"/>
            </p:cNvGraphicFramePr>
            <p:nvPr/>
          </p:nvGraphicFramePr>
          <p:xfrm>
            <a:off x="4830" y="1230"/>
            <a:ext cx="73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" name="Rovnice" r:id="rId3" imgW="1168200" imgH="393480" progId="Equation.3">
                    <p:embed/>
                  </p:oleObj>
                </mc:Choice>
                <mc:Fallback>
                  <p:oleObj name="Rovnice" r:id="rId3" imgW="11682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230"/>
                          <a:ext cx="73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Group 60"/>
          <p:cNvGrpSpPr>
            <a:grpSpLocks/>
          </p:cNvGrpSpPr>
          <p:nvPr/>
        </p:nvGrpSpPr>
        <p:grpSpPr bwMode="auto">
          <a:xfrm>
            <a:off x="6372225" y="2123095"/>
            <a:ext cx="2368550" cy="392113"/>
            <a:chOff x="4014" y="1496"/>
            <a:chExt cx="1492" cy="247"/>
          </a:xfrm>
        </p:grpSpPr>
        <p:grpSp>
          <p:nvGrpSpPr>
            <p:cNvPr id="63" name="Group 61"/>
            <p:cNvGrpSpPr>
              <a:grpSpLocks/>
            </p:cNvGrpSpPr>
            <p:nvPr/>
          </p:nvGrpSpPr>
          <p:grpSpPr bwMode="auto">
            <a:xfrm>
              <a:off x="4014" y="1525"/>
              <a:ext cx="726" cy="193"/>
              <a:chOff x="612" y="3203"/>
              <a:chExt cx="726" cy="193"/>
            </a:xfrm>
          </p:grpSpPr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612" y="3203"/>
                <a:ext cx="726" cy="182"/>
              </a:xfrm>
              <a:prstGeom prst="rect">
                <a:avLst/>
              </a:prstGeom>
              <a:solidFill>
                <a:srgbClr val="FF99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>
                <a:off x="793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7" name="Line 64"/>
              <p:cNvSpPr>
                <a:spLocks noChangeShapeType="1"/>
              </p:cNvSpPr>
              <p:nvPr/>
            </p:nvSpPr>
            <p:spPr bwMode="auto">
              <a:xfrm>
                <a:off x="975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8" name="Line 65"/>
              <p:cNvSpPr>
                <a:spLocks noChangeShapeType="1"/>
              </p:cNvSpPr>
              <p:nvPr/>
            </p:nvSpPr>
            <p:spPr bwMode="auto">
              <a:xfrm>
                <a:off x="1156" y="3203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69" name="Text Box 66"/>
              <p:cNvSpPr txBox="1">
                <a:spLocks noChangeArrowheads="1"/>
              </p:cNvSpPr>
              <p:nvPr/>
            </p:nvSpPr>
            <p:spPr bwMode="auto">
              <a:xfrm>
                <a:off x="657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70" name="Text Box 67"/>
              <p:cNvSpPr txBox="1">
                <a:spLocks noChangeArrowheads="1"/>
              </p:cNvSpPr>
              <p:nvPr/>
            </p:nvSpPr>
            <p:spPr bwMode="auto">
              <a:xfrm>
                <a:off x="1202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71" name="Text Box 68"/>
              <p:cNvSpPr txBox="1">
                <a:spLocks noChangeArrowheads="1"/>
              </p:cNvSpPr>
              <p:nvPr/>
            </p:nvSpPr>
            <p:spPr bwMode="auto">
              <a:xfrm>
                <a:off x="1020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72" name="Text Box 69"/>
              <p:cNvSpPr txBox="1">
                <a:spLocks noChangeArrowheads="1"/>
              </p:cNvSpPr>
              <p:nvPr/>
            </p:nvSpPr>
            <p:spPr bwMode="auto">
              <a:xfrm>
                <a:off x="839" y="320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  <p:graphicFrame>
          <p:nvGraphicFramePr>
            <p:cNvPr id="64" name="Object 70"/>
            <p:cNvGraphicFramePr>
              <a:graphicFrameLocks noChangeAspect="1"/>
            </p:cNvGraphicFramePr>
            <p:nvPr/>
          </p:nvGraphicFramePr>
          <p:xfrm>
            <a:off x="4830" y="1496"/>
            <a:ext cx="67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" name="Rovnice" r:id="rId5" imgW="1079280" imgH="393480" progId="Equation.3">
                    <p:embed/>
                  </p:oleObj>
                </mc:Choice>
                <mc:Fallback>
                  <p:oleObj name="Rovnice" r:id="rId5" imgW="1079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496"/>
                          <a:ext cx="67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71"/>
          <p:cNvGrpSpPr>
            <a:grpSpLocks/>
          </p:cNvGrpSpPr>
          <p:nvPr/>
        </p:nvGrpSpPr>
        <p:grpSpPr bwMode="auto">
          <a:xfrm>
            <a:off x="6372225" y="2554895"/>
            <a:ext cx="2368550" cy="392113"/>
            <a:chOff x="4014" y="1768"/>
            <a:chExt cx="1492" cy="247"/>
          </a:xfrm>
        </p:grpSpPr>
        <p:grpSp>
          <p:nvGrpSpPr>
            <p:cNvPr id="74" name="Group 72"/>
            <p:cNvGrpSpPr>
              <a:grpSpLocks/>
            </p:cNvGrpSpPr>
            <p:nvPr/>
          </p:nvGrpSpPr>
          <p:grpSpPr bwMode="auto">
            <a:xfrm>
              <a:off x="4014" y="1797"/>
              <a:ext cx="726" cy="193"/>
              <a:chOff x="612" y="3475"/>
              <a:chExt cx="726" cy="193"/>
            </a:xfrm>
          </p:grpSpPr>
          <p:sp>
            <p:nvSpPr>
              <p:cNvPr id="76" name="Rectangle 73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FF6600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7" name="Line 74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8" name="Line 75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0" name="Text Box 77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81" name="Text Box 78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82" name="Text Box 79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83" name="Text Box 80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</p:grpSp>
        <p:graphicFrame>
          <p:nvGraphicFramePr>
            <p:cNvPr id="75" name="Object 81"/>
            <p:cNvGraphicFramePr>
              <a:graphicFrameLocks noChangeAspect="1"/>
            </p:cNvGraphicFramePr>
            <p:nvPr/>
          </p:nvGraphicFramePr>
          <p:xfrm>
            <a:off x="4830" y="1768"/>
            <a:ext cx="67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" name="Rovnice" r:id="rId7" imgW="1079280" imgH="393480" progId="Equation.3">
                    <p:embed/>
                  </p:oleObj>
                </mc:Choice>
                <mc:Fallback>
                  <p:oleObj name="Rovnice" r:id="rId7" imgW="1079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768"/>
                          <a:ext cx="67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4" name="Group 82"/>
          <p:cNvGrpSpPr>
            <a:grpSpLocks/>
          </p:cNvGrpSpPr>
          <p:nvPr/>
        </p:nvGrpSpPr>
        <p:grpSpPr bwMode="auto">
          <a:xfrm>
            <a:off x="6372225" y="2967645"/>
            <a:ext cx="2451100" cy="393700"/>
            <a:chOff x="4014" y="2028"/>
            <a:chExt cx="1544" cy="248"/>
          </a:xfrm>
        </p:grpSpPr>
        <p:grpSp>
          <p:nvGrpSpPr>
            <p:cNvPr id="85" name="Group 83"/>
            <p:cNvGrpSpPr>
              <a:grpSpLocks/>
            </p:cNvGrpSpPr>
            <p:nvPr/>
          </p:nvGrpSpPr>
          <p:grpSpPr bwMode="auto">
            <a:xfrm>
              <a:off x="4014" y="2069"/>
              <a:ext cx="726" cy="193"/>
              <a:chOff x="612" y="3475"/>
              <a:chExt cx="726" cy="193"/>
            </a:xfrm>
          </p:grpSpPr>
          <p:sp>
            <p:nvSpPr>
              <p:cNvPr id="87" name="Rectangle 84"/>
              <p:cNvSpPr>
                <a:spLocks noChangeArrowheads="1"/>
              </p:cNvSpPr>
              <p:nvPr/>
            </p:nvSpPr>
            <p:spPr bwMode="auto">
              <a:xfrm>
                <a:off x="612" y="3475"/>
                <a:ext cx="726" cy="182"/>
              </a:xfrm>
              <a:prstGeom prst="rect">
                <a:avLst/>
              </a:prstGeom>
              <a:solidFill>
                <a:srgbClr val="00CC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8" name="Line 85"/>
              <p:cNvSpPr>
                <a:spLocks noChangeShapeType="1"/>
              </p:cNvSpPr>
              <p:nvPr/>
            </p:nvSpPr>
            <p:spPr bwMode="auto">
              <a:xfrm>
                <a:off x="793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9" name="Line 86"/>
              <p:cNvSpPr>
                <a:spLocks noChangeShapeType="1"/>
              </p:cNvSpPr>
              <p:nvPr/>
            </p:nvSpPr>
            <p:spPr bwMode="auto">
              <a:xfrm>
                <a:off x="975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90" name="Line 87"/>
              <p:cNvSpPr>
                <a:spLocks noChangeShapeType="1"/>
              </p:cNvSpPr>
              <p:nvPr/>
            </p:nvSpPr>
            <p:spPr bwMode="auto">
              <a:xfrm>
                <a:off x="1156" y="3475"/>
                <a:ext cx="0" cy="19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91" name="Text Box 88"/>
              <p:cNvSpPr txBox="1">
                <a:spLocks noChangeArrowheads="1"/>
              </p:cNvSpPr>
              <p:nvPr/>
            </p:nvSpPr>
            <p:spPr bwMode="auto">
              <a:xfrm>
                <a:off x="657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  <p:sp>
            <p:nvSpPr>
              <p:cNvPr id="92" name="Text Box 89"/>
              <p:cNvSpPr txBox="1">
                <a:spLocks noChangeArrowheads="1"/>
              </p:cNvSpPr>
              <p:nvPr/>
            </p:nvSpPr>
            <p:spPr bwMode="auto">
              <a:xfrm>
                <a:off x="1202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93" name="Text Box 90"/>
              <p:cNvSpPr txBox="1">
                <a:spLocks noChangeArrowheads="1"/>
              </p:cNvSpPr>
              <p:nvPr/>
            </p:nvSpPr>
            <p:spPr bwMode="auto">
              <a:xfrm>
                <a:off x="1020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</a:t>
                </a:r>
              </a:p>
            </p:txBody>
          </p:sp>
          <p:sp>
            <p:nvSpPr>
              <p:cNvPr id="94" name="Text Box 91"/>
              <p:cNvSpPr txBox="1">
                <a:spLocks noChangeArrowheads="1"/>
              </p:cNvSpPr>
              <p:nvPr/>
            </p:nvSpPr>
            <p:spPr bwMode="auto">
              <a:xfrm>
                <a:off x="839" y="347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altLang="cs-CZ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0</a:t>
                </a:r>
              </a:p>
            </p:txBody>
          </p:sp>
        </p:grpSp>
        <p:graphicFrame>
          <p:nvGraphicFramePr>
            <p:cNvPr id="86" name="Object 92"/>
            <p:cNvGraphicFramePr>
              <a:graphicFrameLocks noChangeAspect="1"/>
            </p:cNvGraphicFramePr>
            <p:nvPr/>
          </p:nvGraphicFramePr>
          <p:xfrm>
            <a:off x="4830" y="2028"/>
            <a:ext cx="7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" name="Rovnice" r:id="rId9" imgW="1155600" imgH="393480" progId="Equation.3">
                    <p:embed/>
                  </p:oleObj>
                </mc:Choice>
                <mc:Fallback>
                  <p:oleObj name="Rovnice" r:id="rId9" imgW="11556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2028"/>
                          <a:ext cx="72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Group 93"/>
          <p:cNvGrpSpPr>
            <a:grpSpLocks/>
          </p:cNvGrpSpPr>
          <p:nvPr/>
        </p:nvGrpSpPr>
        <p:grpSpPr bwMode="auto">
          <a:xfrm>
            <a:off x="3576764" y="3812444"/>
            <a:ext cx="2219199" cy="2165196"/>
            <a:chOff x="1973" y="2387"/>
            <a:chExt cx="1723" cy="1725"/>
          </a:xfrm>
        </p:grpSpPr>
        <p:grpSp>
          <p:nvGrpSpPr>
            <p:cNvPr id="96" name="Group 94"/>
            <p:cNvGrpSpPr>
              <a:grpSpLocks noChangeAspect="1"/>
            </p:cNvGrpSpPr>
            <p:nvPr/>
          </p:nvGrpSpPr>
          <p:grpSpPr bwMode="auto">
            <a:xfrm>
              <a:off x="1973" y="2387"/>
              <a:ext cx="1723" cy="1725"/>
              <a:chOff x="1746" y="1510"/>
              <a:chExt cx="2313" cy="2315"/>
            </a:xfrm>
          </p:grpSpPr>
          <p:sp>
            <p:nvSpPr>
              <p:cNvPr id="101" name="AutoShape 95"/>
              <p:cNvSpPr>
                <a:spLocks noChangeAspect="1" noChangeArrowheads="1"/>
              </p:cNvSpPr>
              <p:nvPr/>
            </p:nvSpPr>
            <p:spPr bwMode="auto">
              <a:xfrm>
                <a:off x="1746" y="1518"/>
                <a:ext cx="2313" cy="2299"/>
              </a:xfrm>
              <a:custGeom>
                <a:avLst/>
                <a:gdLst>
                  <a:gd name="G0" fmla="+- 1509 0 0"/>
                  <a:gd name="G1" fmla="+- 21600 0 1509"/>
                  <a:gd name="G2" fmla="+- 21600 0 1509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509" y="10800"/>
                    </a:moveTo>
                    <a:cubicBezTo>
                      <a:pt x="1509" y="15931"/>
                      <a:pt x="5669" y="20091"/>
                      <a:pt x="10800" y="20091"/>
                    </a:cubicBezTo>
                    <a:cubicBezTo>
                      <a:pt x="15931" y="20091"/>
                      <a:pt x="20091" y="15931"/>
                      <a:pt x="20091" y="10800"/>
                    </a:cubicBezTo>
                    <a:cubicBezTo>
                      <a:pt x="20091" y="5669"/>
                      <a:pt x="15931" y="1509"/>
                      <a:pt x="10800" y="1509"/>
                    </a:cubicBezTo>
                    <a:cubicBezTo>
                      <a:pt x="5669" y="1509"/>
                      <a:pt x="1509" y="5669"/>
                      <a:pt x="1509" y="10800"/>
                    </a:cubicBezTo>
                    <a:close/>
                  </a:path>
                </a:pathLst>
              </a:custGeom>
              <a:blipFill dpi="0" rotWithShape="1">
                <a:blip r:embed="rId11"/>
                <a:srcRect/>
                <a:tile tx="0" ty="0" sx="100000" sy="100000" flip="none" algn="tl"/>
              </a:blipFill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grpSp>
            <p:nvGrpSpPr>
              <p:cNvPr id="102" name="Group 96"/>
              <p:cNvGrpSpPr>
                <a:grpSpLocks noChangeAspect="1"/>
              </p:cNvGrpSpPr>
              <p:nvPr/>
            </p:nvGrpSpPr>
            <p:grpSpPr bwMode="auto">
              <a:xfrm>
                <a:off x="1882" y="1661"/>
                <a:ext cx="2040" cy="2040"/>
                <a:chOff x="1882" y="1654"/>
                <a:chExt cx="1905" cy="1915"/>
              </a:xfrm>
            </p:grpSpPr>
            <p:grpSp>
              <p:nvGrpSpPr>
                <p:cNvPr id="111" name="Group 97"/>
                <p:cNvGrpSpPr>
                  <a:grpSpLocks noChangeAspect="1"/>
                </p:cNvGrpSpPr>
                <p:nvPr/>
              </p:nvGrpSpPr>
              <p:grpSpPr bwMode="auto">
                <a:xfrm>
                  <a:off x="1882" y="1933"/>
                  <a:ext cx="953" cy="1361"/>
                  <a:chOff x="1882" y="1933"/>
                  <a:chExt cx="953" cy="1361"/>
                </a:xfrm>
              </p:grpSpPr>
              <p:sp>
                <p:nvSpPr>
                  <p:cNvPr id="128" name="Freeform 98"/>
                  <p:cNvSpPr>
                    <a:spLocks noChangeAspect="1"/>
                  </p:cNvSpPr>
                  <p:nvPr/>
                </p:nvSpPr>
                <p:spPr bwMode="auto">
                  <a:xfrm>
                    <a:off x="2010" y="3056"/>
                    <a:ext cx="54" cy="102"/>
                  </a:xfrm>
                  <a:custGeom>
                    <a:avLst/>
                    <a:gdLst>
                      <a:gd name="T0" fmla="*/ 41 w 54"/>
                      <a:gd name="T1" fmla="*/ 88 h 102"/>
                      <a:gd name="T2" fmla="*/ 20 w 54"/>
                      <a:gd name="T3" fmla="*/ 67 h 102"/>
                      <a:gd name="T4" fmla="*/ 12 w 54"/>
                      <a:gd name="T5" fmla="*/ 57 h 102"/>
                      <a:gd name="T6" fmla="*/ 0 w 54"/>
                      <a:gd name="T7" fmla="*/ 0 h 102"/>
                      <a:gd name="T8" fmla="*/ 54 w 54"/>
                      <a:gd name="T9" fmla="*/ 57 h 102"/>
                      <a:gd name="T10" fmla="*/ 54 w 54"/>
                      <a:gd name="T11" fmla="*/ 102 h 102"/>
                      <a:gd name="T12" fmla="*/ 41 w 54"/>
                      <a:gd name="T13" fmla="*/ 88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4" h="102">
                        <a:moveTo>
                          <a:pt x="41" y="88"/>
                        </a:moveTo>
                        <a:cubicBezTo>
                          <a:pt x="36" y="80"/>
                          <a:pt x="29" y="70"/>
                          <a:pt x="20" y="67"/>
                        </a:cubicBezTo>
                        <a:cubicBezTo>
                          <a:pt x="18" y="62"/>
                          <a:pt x="14" y="62"/>
                          <a:pt x="12" y="57"/>
                        </a:cubicBezTo>
                        <a:cubicBezTo>
                          <a:pt x="9" y="38"/>
                          <a:pt x="0" y="20"/>
                          <a:pt x="0" y="0"/>
                        </a:cubicBezTo>
                        <a:lnTo>
                          <a:pt x="54" y="57"/>
                        </a:lnTo>
                        <a:lnTo>
                          <a:pt x="54" y="102"/>
                        </a:lnTo>
                        <a:cubicBezTo>
                          <a:pt x="38" y="86"/>
                          <a:pt x="33" y="84"/>
                          <a:pt x="41" y="88"/>
                        </a:cubicBez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9" name="Freeform 99"/>
                  <p:cNvSpPr>
                    <a:spLocks noChangeAspect="1"/>
                  </p:cNvSpPr>
                  <p:nvPr/>
                </p:nvSpPr>
                <p:spPr bwMode="auto">
                  <a:xfrm>
                    <a:off x="1882" y="1933"/>
                    <a:ext cx="953" cy="1361"/>
                  </a:xfrm>
                  <a:custGeom>
                    <a:avLst/>
                    <a:gdLst>
                      <a:gd name="T0" fmla="*/ 272 w 953"/>
                      <a:gd name="T1" fmla="*/ 0 h 1361"/>
                      <a:gd name="T2" fmla="*/ 953 w 953"/>
                      <a:gd name="T3" fmla="*/ 681 h 1361"/>
                      <a:gd name="T4" fmla="*/ 272 w 953"/>
                      <a:gd name="T5" fmla="*/ 1361 h 1361"/>
                      <a:gd name="T6" fmla="*/ 258 w 953"/>
                      <a:gd name="T7" fmla="*/ 1327 h 1361"/>
                      <a:gd name="T8" fmla="*/ 234 w 953"/>
                      <a:gd name="T9" fmla="*/ 1291 h 1361"/>
                      <a:gd name="T10" fmla="*/ 206 w 953"/>
                      <a:gd name="T11" fmla="*/ 1267 h 1361"/>
                      <a:gd name="T12" fmla="*/ 190 w 953"/>
                      <a:gd name="T13" fmla="*/ 1243 h 1361"/>
                      <a:gd name="T14" fmla="*/ 174 w 953"/>
                      <a:gd name="T15" fmla="*/ 1219 h 1361"/>
                      <a:gd name="T16" fmla="*/ 154 w 953"/>
                      <a:gd name="T17" fmla="*/ 1163 h 1361"/>
                      <a:gd name="T18" fmla="*/ 142 w 953"/>
                      <a:gd name="T19" fmla="*/ 1159 h 1361"/>
                      <a:gd name="T20" fmla="*/ 126 w 953"/>
                      <a:gd name="T21" fmla="*/ 1143 h 1361"/>
                      <a:gd name="T22" fmla="*/ 118 w 953"/>
                      <a:gd name="T23" fmla="*/ 1115 h 1361"/>
                      <a:gd name="T24" fmla="*/ 102 w 953"/>
                      <a:gd name="T25" fmla="*/ 1083 h 1361"/>
                      <a:gd name="T26" fmla="*/ 94 w 953"/>
                      <a:gd name="T27" fmla="*/ 1063 h 1361"/>
                      <a:gd name="T28" fmla="*/ 78 w 953"/>
                      <a:gd name="T29" fmla="*/ 1059 h 1361"/>
                      <a:gd name="T30" fmla="*/ 70 w 953"/>
                      <a:gd name="T31" fmla="*/ 1011 h 1361"/>
                      <a:gd name="T32" fmla="*/ 30 w 953"/>
                      <a:gd name="T33" fmla="*/ 899 h 1361"/>
                      <a:gd name="T34" fmla="*/ 0 w 953"/>
                      <a:gd name="T35" fmla="*/ 681 h 1361"/>
                      <a:gd name="T36" fmla="*/ 0 w 953"/>
                      <a:gd name="T37" fmla="*/ 590 h 1361"/>
                      <a:gd name="T38" fmla="*/ 45 w 953"/>
                      <a:gd name="T39" fmla="*/ 363 h 1361"/>
                      <a:gd name="T40" fmla="*/ 91 w 953"/>
                      <a:gd name="T41" fmla="*/ 272 h 1361"/>
                      <a:gd name="T42" fmla="*/ 136 w 953"/>
                      <a:gd name="T43" fmla="*/ 182 h 1361"/>
                      <a:gd name="T44" fmla="*/ 272 w 953"/>
                      <a:gd name="T45" fmla="*/ 0 h 1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53" h="1361">
                        <a:moveTo>
                          <a:pt x="272" y="0"/>
                        </a:moveTo>
                        <a:lnTo>
                          <a:pt x="953" y="681"/>
                        </a:lnTo>
                        <a:lnTo>
                          <a:pt x="272" y="1361"/>
                        </a:lnTo>
                        <a:cubicBezTo>
                          <a:pt x="286" y="1330"/>
                          <a:pt x="280" y="1342"/>
                          <a:pt x="258" y="1327"/>
                        </a:cubicBezTo>
                        <a:cubicBezTo>
                          <a:pt x="250" y="1311"/>
                          <a:pt x="252" y="1297"/>
                          <a:pt x="234" y="1291"/>
                        </a:cubicBezTo>
                        <a:cubicBezTo>
                          <a:pt x="229" y="1275"/>
                          <a:pt x="222" y="1272"/>
                          <a:pt x="206" y="1267"/>
                        </a:cubicBezTo>
                        <a:cubicBezTo>
                          <a:pt x="195" y="1221"/>
                          <a:pt x="212" y="1276"/>
                          <a:pt x="190" y="1243"/>
                        </a:cubicBezTo>
                        <a:cubicBezTo>
                          <a:pt x="169" y="1212"/>
                          <a:pt x="204" y="1239"/>
                          <a:pt x="174" y="1219"/>
                        </a:cubicBezTo>
                        <a:cubicBezTo>
                          <a:pt x="172" y="1212"/>
                          <a:pt x="158" y="1168"/>
                          <a:pt x="154" y="1163"/>
                        </a:cubicBezTo>
                        <a:cubicBezTo>
                          <a:pt x="151" y="1160"/>
                          <a:pt x="146" y="1160"/>
                          <a:pt x="142" y="1159"/>
                        </a:cubicBezTo>
                        <a:cubicBezTo>
                          <a:pt x="131" y="1127"/>
                          <a:pt x="147" y="1164"/>
                          <a:pt x="126" y="1143"/>
                        </a:cubicBezTo>
                        <a:cubicBezTo>
                          <a:pt x="124" y="1141"/>
                          <a:pt x="118" y="1115"/>
                          <a:pt x="118" y="1115"/>
                        </a:cubicBezTo>
                        <a:cubicBezTo>
                          <a:pt x="113" y="1104"/>
                          <a:pt x="107" y="1094"/>
                          <a:pt x="102" y="1083"/>
                        </a:cubicBezTo>
                        <a:cubicBezTo>
                          <a:pt x="99" y="1077"/>
                          <a:pt x="99" y="1068"/>
                          <a:pt x="94" y="1063"/>
                        </a:cubicBezTo>
                        <a:cubicBezTo>
                          <a:pt x="90" y="1059"/>
                          <a:pt x="83" y="1060"/>
                          <a:pt x="78" y="1059"/>
                        </a:cubicBezTo>
                        <a:cubicBezTo>
                          <a:pt x="77" y="1055"/>
                          <a:pt x="73" y="1018"/>
                          <a:pt x="70" y="1011"/>
                        </a:cubicBezTo>
                        <a:cubicBezTo>
                          <a:pt x="56" y="974"/>
                          <a:pt x="30" y="940"/>
                          <a:pt x="30" y="899"/>
                        </a:cubicBezTo>
                        <a:lnTo>
                          <a:pt x="0" y="681"/>
                        </a:lnTo>
                        <a:lnTo>
                          <a:pt x="0" y="590"/>
                        </a:lnTo>
                        <a:lnTo>
                          <a:pt x="45" y="363"/>
                        </a:lnTo>
                        <a:lnTo>
                          <a:pt x="91" y="272"/>
                        </a:lnTo>
                        <a:lnTo>
                          <a:pt x="136" y="182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112" name="Freeform 100"/>
                <p:cNvSpPr>
                  <a:spLocks noChangeAspect="1"/>
                </p:cNvSpPr>
                <p:nvPr/>
              </p:nvSpPr>
              <p:spPr bwMode="auto">
                <a:xfrm>
                  <a:off x="2150" y="2614"/>
                  <a:ext cx="685" cy="955"/>
                </a:xfrm>
                <a:custGeom>
                  <a:avLst/>
                  <a:gdLst>
                    <a:gd name="T0" fmla="*/ 685 w 685"/>
                    <a:gd name="T1" fmla="*/ 952 h 955"/>
                    <a:gd name="T2" fmla="*/ 685 w 685"/>
                    <a:gd name="T3" fmla="*/ 0 h 955"/>
                    <a:gd name="T4" fmla="*/ 4 w 685"/>
                    <a:gd name="T5" fmla="*/ 680 h 955"/>
                    <a:gd name="T6" fmla="*/ 16 w 685"/>
                    <a:gd name="T7" fmla="*/ 671 h 955"/>
                    <a:gd name="T8" fmla="*/ 37 w 685"/>
                    <a:gd name="T9" fmla="*/ 692 h 955"/>
                    <a:gd name="T10" fmla="*/ 73 w 685"/>
                    <a:gd name="T11" fmla="*/ 719 h 955"/>
                    <a:gd name="T12" fmla="*/ 97 w 685"/>
                    <a:gd name="T13" fmla="*/ 740 h 955"/>
                    <a:gd name="T14" fmla="*/ 103 w 685"/>
                    <a:gd name="T15" fmla="*/ 749 h 955"/>
                    <a:gd name="T16" fmla="*/ 112 w 685"/>
                    <a:gd name="T17" fmla="*/ 752 h 955"/>
                    <a:gd name="T18" fmla="*/ 115 w 685"/>
                    <a:gd name="T19" fmla="*/ 761 h 955"/>
                    <a:gd name="T20" fmla="*/ 136 w 685"/>
                    <a:gd name="T21" fmla="*/ 767 h 955"/>
                    <a:gd name="T22" fmla="*/ 142 w 685"/>
                    <a:gd name="T23" fmla="*/ 776 h 955"/>
                    <a:gd name="T24" fmla="*/ 160 w 685"/>
                    <a:gd name="T25" fmla="*/ 782 h 955"/>
                    <a:gd name="T26" fmla="*/ 220 w 685"/>
                    <a:gd name="T27" fmla="*/ 824 h 955"/>
                    <a:gd name="T28" fmla="*/ 244 w 685"/>
                    <a:gd name="T29" fmla="*/ 830 h 955"/>
                    <a:gd name="T30" fmla="*/ 340 w 685"/>
                    <a:gd name="T31" fmla="*/ 878 h 955"/>
                    <a:gd name="T32" fmla="*/ 379 w 685"/>
                    <a:gd name="T33" fmla="*/ 896 h 955"/>
                    <a:gd name="T34" fmla="*/ 571 w 685"/>
                    <a:gd name="T35" fmla="*/ 938 h 955"/>
                    <a:gd name="T36" fmla="*/ 634 w 685"/>
                    <a:gd name="T37" fmla="*/ 938 h 955"/>
                    <a:gd name="T38" fmla="*/ 685 w 685"/>
                    <a:gd name="T39" fmla="*/ 952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5" h="955">
                      <a:moveTo>
                        <a:pt x="685" y="952"/>
                      </a:moveTo>
                      <a:lnTo>
                        <a:pt x="685" y="0"/>
                      </a:lnTo>
                      <a:cubicBezTo>
                        <a:pt x="458" y="227"/>
                        <a:pt x="230" y="453"/>
                        <a:pt x="4" y="680"/>
                      </a:cubicBezTo>
                      <a:cubicBezTo>
                        <a:pt x="0" y="684"/>
                        <a:pt x="11" y="671"/>
                        <a:pt x="16" y="671"/>
                      </a:cubicBezTo>
                      <a:cubicBezTo>
                        <a:pt x="26" y="671"/>
                        <a:pt x="27" y="690"/>
                        <a:pt x="37" y="692"/>
                      </a:cubicBezTo>
                      <a:cubicBezTo>
                        <a:pt x="45" y="704"/>
                        <a:pt x="60" y="713"/>
                        <a:pt x="73" y="719"/>
                      </a:cubicBezTo>
                      <a:cubicBezTo>
                        <a:pt x="87" y="740"/>
                        <a:pt x="78" y="735"/>
                        <a:pt x="97" y="740"/>
                      </a:cubicBezTo>
                      <a:cubicBezTo>
                        <a:pt x="99" y="743"/>
                        <a:pt x="100" y="747"/>
                        <a:pt x="103" y="749"/>
                      </a:cubicBezTo>
                      <a:cubicBezTo>
                        <a:pt x="105" y="751"/>
                        <a:pt x="110" y="750"/>
                        <a:pt x="112" y="752"/>
                      </a:cubicBezTo>
                      <a:cubicBezTo>
                        <a:pt x="114" y="754"/>
                        <a:pt x="113" y="759"/>
                        <a:pt x="115" y="761"/>
                      </a:cubicBezTo>
                      <a:cubicBezTo>
                        <a:pt x="116" y="762"/>
                        <a:pt x="136" y="767"/>
                        <a:pt x="136" y="767"/>
                      </a:cubicBezTo>
                      <a:cubicBezTo>
                        <a:pt x="138" y="770"/>
                        <a:pt x="139" y="774"/>
                        <a:pt x="142" y="776"/>
                      </a:cubicBezTo>
                      <a:cubicBezTo>
                        <a:pt x="147" y="779"/>
                        <a:pt x="160" y="782"/>
                        <a:pt x="160" y="782"/>
                      </a:cubicBezTo>
                      <a:cubicBezTo>
                        <a:pt x="168" y="793"/>
                        <a:pt x="209" y="821"/>
                        <a:pt x="220" y="824"/>
                      </a:cubicBezTo>
                      <a:cubicBezTo>
                        <a:pt x="228" y="826"/>
                        <a:pt x="244" y="830"/>
                        <a:pt x="244" y="830"/>
                      </a:cubicBezTo>
                      <a:cubicBezTo>
                        <a:pt x="263" y="859"/>
                        <a:pt x="305" y="869"/>
                        <a:pt x="340" y="878"/>
                      </a:cubicBezTo>
                      <a:cubicBezTo>
                        <a:pt x="354" y="881"/>
                        <a:pt x="366" y="891"/>
                        <a:pt x="379" y="896"/>
                      </a:cubicBezTo>
                      <a:cubicBezTo>
                        <a:pt x="440" y="918"/>
                        <a:pt x="508" y="930"/>
                        <a:pt x="571" y="938"/>
                      </a:cubicBezTo>
                      <a:cubicBezTo>
                        <a:pt x="622" y="955"/>
                        <a:pt x="538" y="930"/>
                        <a:pt x="634" y="938"/>
                      </a:cubicBezTo>
                      <a:cubicBezTo>
                        <a:pt x="652" y="939"/>
                        <a:pt x="668" y="947"/>
                        <a:pt x="685" y="952"/>
                      </a:cubicBezTo>
                      <a:close/>
                    </a:path>
                  </a:pathLst>
                </a:custGeom>
                <a:solidFill>
                  <a:srgbClr val="00CC99"/>
                </a:solidFill>
                <a:ln w="9525">
                  <a:solidFill>
                    <a:srgbClr val="00CC9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grpSp>
              <p:nvGrpSpPr>
                <p:cNvPr id="113" name="Group 101"/>
                <p:cNvGrpSpPr>
                  <a:grpSpLocks noChangeAspect="1"/>
                </p:cNvGrpSpPr>
                <p:nvPr/>
              </p:nvGrpSpPr>
              <p:grpSpPr bwMode="auto">
                <a:xfrm>
                  <a:off x="2835" y="1933"/>
                  <a:ext cx="952" cy="1633"/>
                  <a:chOff x="2835" y="1933"/>
                  <a:chExt cx="952" cy="1633"/>
                </a:xfrm>
              </p:grpSpPr>
              <p:sp>
                <p:nvSpPr>
                  <p:cNvPr id="126" name="Freeform 102"/>
                  <p:cNvSpPr>
                    <a:spLocks noChangeAspect="1"/>
                  </p:cNvSpPr>
                  <p:nvPr/>
                </p:nvSpPr>
                <p:spPr bwMode="auto">
                  <a:xfrm>
                    <a:off x="3360" y="3146"/>
                    <a:ext cx="244" cy="213"/>
                  </a:xfrm>
                  <a:custGeom>
                    <a:avLst/>
                    <a:gdLst>
                      <a:gd name="T0" fmla="*/ 64 w 244"/>
                      <a:gd name="T1" fmla="*/ 193 h 213"/>
                      <a:gd name="T2" fmla="*/ 75 w 244"/>
                      <a:gd name="T3" fmla="*/ 198 h 213"/>
                      <a:gd name="T4" fmla="*/ 105 w 244"/>
                      <a:gd name="T5" fmla="*/ 175 h 213"/>
                      <a:gd name="T6" fmla="*/ 123 w 244"/>
                      <a:gd name="T7" fmla="*/ 159 h 213"/>
                      <a:gd name="T8" fmla="*/ 137 w 244"/>
                      <a:gd name="T9" fmla="*/ 142 h 213"/>
                      <a:gd name="T10" fmla="*/ 161 w 244"/>
                      <a:gd name="T11" fmla="*/ 121 h 213"/>
                      <a:gd name="T12" fmla="*/ 177 w 244"/>
                      <a:gd name="T13" fmla="*/ 105 h 213"/>
                      <a:gd name="T14" fmla="*/ 192 w 244"/>
                      <a:gd name="T15" fmla="*/ 84 h 213"/>
                      <a:gd name="T16" fmla="*/ 203 w 244"/>
                      <a:gd name="T17" fmla="*/ 73 h 213"/>
                      <a:gd name="T18" fmla="*/ 215 w 244"/>
                      <a:gd name="T19" fmla="*/ 60 h 213"/>
                      <a:gd name="T20" fmla="*/ 222 w 244"/>
                      <a:gd name="T21" fmla="*/ 48 h 213"/>
                      <a:gd name="T22" fmla="*/ 233 w 244"/>
                      <a:gd name="T23" fmla="*/ 31 h 213"/>
                      <a:gd name="T24" fmla="*/ 227 w 244"/>
                      <a:gd name="T25" fmla="*/ 0 h 213"/>
                      <a:gd name="T26" fmla="*/ 149 w 244"/>
                      <a:gd name="T27" fmla="*/ 16 h 213"/>
                      <a:gd name="T28" fmla="*/ 5 w 244"/>
                      <a:gd name="T29" fmla="*/ 109 h 213"/>
                      <a:gd name="T30" fmla="*/ 8 w 244"/>
                      <a:gd name="T31" fmla="*/ 171 h 213"/>
                      <a:gd name="T32" fmla="*/ 33 w 244"/>
                      <a:gd name="T33" fmla="*/ 199 h 213"/>
                      <a:gd name="T34" fmla="*/ 45 w 244"/>
                      <a:gd name="T35" fmla="*/ 207 h 213"/>
                      <a:gd name="T36" fmla="*/ 68 w 244"/>
                      <a:gd name="T37" fmla="*/ 204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4" h="213">
                        <a:moveTo>
                          <a:pt x="64" y="193"/>
                        </a:moveTo>
                        <a:cubicBezTo>
                          <a:pt x="72" y="211"/>
                          <a:pt x="66" y="205"/>
                          <a:pt x="75" y="198"/>
                        </a:cubicBezTo>
                        <a:cubicBezTo>
                          <a:pt x="80" y="188"/>
                          <a:pt x="95" y="180"/>
                          <a:pt x="105" y="175"/>
                        </a:cubicBezTo>
                        <a:cubicBezTo>
                          <a:pt x="108" y="169"/>
                          <a:pt x="116" y="160"/>
                          <a:pt x="123" y="159"/>
                        </a:cubicBezTo>
                        <a:cubicBezTo>
                          <a:pt x="125" y="155"/>
                          <a:pt x="133" y="144"/>
                          <a:pt x="137" y="142"/>
                        </a:cubicBezTo>
                        <a:cubicBezTo>
                          <a:pt x="139" y="132"/>
                          <a:pt x="152" y="124"/>
                          <a:pt x="161" y="121"/>
                        </a:cubicBezTo>
                        <a:cubicBezTo>
                          <a:pt x="167" y="115"/>
                          <a:pt x="171" y="111"/>
                          <a:pt x="177" y="105"/>
                        </a:cubicBezTo>
                        <a:cubicBezTo>
                          <a:pt x="179" y="98"/>
                          <a:pt x="185" y="89"/>
                          <a:pt x="192" y="84"/>
                        </a:cubicBezTo>
                        <a:cubicBezTo>
                          <a:pt x="195" y="78"/>
                          <a:pt x="197" y="76"/>
                          <a:pt x="203" y="73"/>
                        </a:cubicBezTo>
                        <a:cubicBezTo>
                          <a:pt x="206" y="66"/>
                          <a:pt x="209" y="64"/>
                          <a:pt x="215" y="60"/>
                        </a:cubicBezTo>
                        <a:cubicBezTo>
                          <a:pt x="216" y="54"/>
                          <a:pt x="217" y="52"/>
                          <a:pt x="222" y="48"/>
                        </a:cubicBezTo>
                        <a:cubicBezTo>
                          <a:pt x="225" y="41"/>
                          <a:pt x="227" y="34"/>
                          <a:pt x="233" y="31"/>
                        </a:cubicBezTo>
                        <a:cubicBezTo>
                          <a:pt x="235" y="20"/>
                          <a:pt x="244" y="2"/>
                          <a:pt x="227" y="0"/>
                        </a:cubicBezTo>
                        <a:cubicBezTo>
                          <a:pt x="201" y="3"/>
                          <a:pt x="149" y="16"/>
                          <a:pt x="149" y="16"/>
                        </a:cubicBezTo>
                        <a:cubicBezTo>
                          <a:pt x="97" y="43"/>
                          <a:pt x="43" y="65"/>
                          <a:pt x="5" y="109"/>
                        </a:cubicBezTo>
                        <a:cubicBezTo>
                          <a:pt x="0" y="129"/>
                          <a:pt x="1" y="151"/>
                          <a:pt x="8" y="171"/>
                        </a:cubicBezTo>
                        <a:cubicBezTo>
                          <a:pt x="10" y="186"/>
                          <a:pt x="21" y="192"/>
                          <a:pt x="33" y="199"/>
                        </a:cubicBezTo>
                        <a:cubicBezTo>
                          <a:pt x="36" y="206"/>
                          <a:pt x="39" y="204"/>
                          <a:pt x="45" y="207"/>
                        </a:cubicBezTo>
                        <a:cubicBezTo>
                          <a:pt x="68" y="205"/>
                          <a:pt x="68" y="213"/>
                          <a:pt x="68" y="204"/>
                        </a:cubicBezTo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7" name="Freeform 103"/>
                  <p:cNvSpPr>
                    <a:spLocks noChangeAspect="1"/>
                  </p:cNvSpPr>
                  <p:nvPr/>
                </p:nvSpPr>
                <p:spPr bwMode="auto">
                  <a:xfrm>
                    <a:off x="2835" y="1933"/>
                    <a:ext cx="952" cy="1633"/>
                  </a:xfrm>
                  <a:custGeom>
                    <a:avLst/>
                    <a:gdLst>
                      <a:gd name="T0" fmla="*/ 0 w 952"/>
                      <a:gd name="T1" fmla="*/ 1633 h 1633"/>
                      <a:gd name="T2" fmla="*/ 0 w 952"/>
                      <a:gd name="T3" fmla="*/ 681 h 1633"/>
                      <a:gd name="T4" fmla="*/ 45 w 952"/>
                      <a:gd name="T5" fmla="*/ 635 h 1633"/>
                      <a:gd name="T6" fmla="*/ 680 w 952"/>
                      <a:gd name="T7" fmla="*/ 0 h 1633"/>
                      <a:gd name="T8" fmla="*/ 816 w 952"/>
                      <a:gd name="T9" fmla="*/ 182 h 1633"/>
                      <a:gd name="T10" fmla="*/ 861 w 952"/>
                      <a:gd name="T11" fmla="*/ 272 h 1633"/>
                      <a:gd name="T12" fmla="*/ 907 w 952"/>
                      <a:gd name="T13" fmla="*/ 408 h 1633"/>
                      <a:gd name="T14" fmla="*/ 952 w 952"/>
                      <a:gd name="T15" fmla="*/ 590 h 1633"/>
                      <a:gd name="T16" fmla="*/ 952 w 952"/>
                      <a:gd name="T17" fmla="*/ 771 h 1633"/>
                      <a:gd name="T18" fmla="*/ 907 w 952"/>
                      <a:gd name="T19" fmla="*/ 953 h 1633"/>
                      <a:gd name="T20" fmla="*/ 861 w 952"/>
                      <a:gd name="T21" fmla="*/ 1089 h 1633"/>
                      <a:gd name="T22" fmla="*/ 771 w 952"/>
                      <a:gd name="T23" fmla="*/ 1225 h 1633"/>
                      <a:gd name="T24" fmla="*/ 725 w 952"/>
                      <a:gd name="T25" fmla="*/ 1270 h 1633"/>
                      <a:gd name="T26" fmla="*/ 544 w 952"/>
                      <a:gd name="T27" fmla="*/ 1452 h 1633"/>
                      <a:gd name="T28" fmla="*/ 453 w 952"/>
                      <a:gd name="T29" fmla="*/ 1497 h 1633"/>
                      <a:gd name="T30" fmla="*/ 363 w 952"/>
                      <a:gd name="T31" fmla="*/ 1542 h 1633"/>
                      <a:gd name="T32" fmla="*/ 226 w 952"/>
                      <a:gd name="T33" fmla="*/ 1588 h 1633"/>
                      <a:gd name="T34" fmla="*/ 0 w 952"/>
                      <a:gd name="T35" fmla="*/ 1633 h 16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52" h="1633">
                        <a:moveTo>
                          <a:pt x="0" y="1633"/>
                        </a:moveTo>
                        <a:lnTo>
                          <a:pt x="0" y="681"/>
                        </a:lnTo>
                        <a:lnTo>
                          <a:pt x="45" y="635"/>
                        </a:lnTo>
                        <a:lnTo>
                          <a:pt x="680" y="0"/>
                        </a:lnTo>
                        <a:lnTo>
                          <a:pt x="816" y="182"/>
                        </a:lnTo>
                        <a:lnTo>
                          <a:pt x="861" y="272"/>
                        </a:lnTo>
                        <a:lnTo>
                          <a:pt x="907" y="408"/>
                        </a:lnTo>
                        <a:lnTo>
                          <a:pt x="952" y="590"/>
                        </a:lnTo>
                        <a:lnTo>
                          <a:pt x="952" y="771"/>
                        </a:lnTo>
                        <a:lnTo>
                          <a:pt x="907" y="953"/>
                        </a:lnTo>
                        <a:lnTo>
                          <a:pt x="861" y="1089"/>
                        </a:lnTo>
                        <a:lnTo>
                          <a:pt x="771" y="1225"/>
                        </a:lnTo>
                        <a:lnTo>
                          <a:pt x="725" y="1270"/>
                        </a:lnTo>
                        <a:lnTo>
                          <a:pt x="544" y="1452"/>
                        </a:lnTo>
                        <a:lnTo>
                          <a:pt x="453" y="1497"/>
                        </a:lnTo>
                        <a:lnTo>
                          <a:pt x="363" y="1542"/>
                        </a:lnTo>
                        <a:lnTo>
                          <a:pt x="226" y="1588"/>
                        </a:lnTo>
                        <a:lnTo>
                          <a:pt x="0" y="1633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4" name="Group 104"/>
                <p:cNvGrpSpPr>
                  <a:grpSpLocks noChangeAspect="1"/>
                </p:cNvGrpSpPr>
                <p:nvPr/>
              </p:nvGrpSpPr>
              <p:grpSpPr bwMode="auto">
                <a:xfrm>
                  <a:off x="2170" y="1661"/>
                  <a:ext cx="1325" cy="885"/>
                  <a:chOff x="2170" y="1661"/>
                  <a:chExt cx="1325" cy="885"/>
                </a:xfrm>
              </p:grpSpPr>
              <p:sp>
                <p:nvSpPr>
                  <p:cNvPr id="121" name="Freeform 105"/>
                  <p:cNvSpPr>
                    <a:spLocks noChangeAspect="1"/>
                  </p:cNvSpPr>
                  <p:nvPr/>
                </p:nvSpPr>
                <p:spPr bwMode="auto">
                  <a:xfrm>
                    <a:off x="2170" y="1797"/>
                    <a:ext cx="215" cy="195"/>
                  </a:xfrm>
                  <a:custGeom>
                    <a:avLst/>
                    <a:gdLst>
                      <a:gd name="T0" fmla="*/ 42 w 215"/>
                      <a:gd name="T1" fmla="*/ 185 h 195"/>
                      <a:gd name="T2" fmla="*/ 28 w 215"/>
                      <a:gd name="T3" fmla="*/ 169 h 195"/>
                      <a:gd name="T4" fmla="*/ 12 w 215"/>
                      <a:gd name="T5" fmla="*/ 153 h 195"/>
                      <a:gd name="T6" fmla="*/ 10 w 215"/>
                      <a:gd name="T7" fmla="*/ 147 h 195"/>
                      <a:gd name="T8" fmla="*/ 4 w 215"/>
                      <a:gd name="T9" fmla="*/ 145 h 195"/>
                      <a:gd name="T10" fmla="*/ 0 w 215"/>
                      <a:gd name="T11" fmla="*/ 133 h 195"/>
                      <a:gd name="T12" fmla="*/ 16 w 215"/>
                      <a:gd name="T13" fmla="*/ 109 h 195"/>
                      <a:gd name="T14" fmla="*/ 32 w 215"/>
                      <a:gd name="T15" fmla="*/ 101 h 195"/>
                      <a:gd name="T16" fmla="*/ 48 w 215"/>
                      <a:gd name="T17" fmla="*/ 87 h 195"/>
                      <a:gd name="T18" fmla="*/ 72 w 215"/>
                      <a:gd name="T19" fmla="*/ 67 h 195"/>
                      <a:gd name="T20" fmla="*/ 76 w 215"/>
                      <a:gd name="T21" fmla="*/ 59 h 195"/>
                      <a:gd name="T22" fmla="*/ 88 w 215"/>
                      <a:gd name="T23" fmla="*/ 55 h 195"/>
                      <a:gd name="T24" fmla="*/ 120 w 215"/>
                      <a:gd name="T25" fmla="*/ 31 h 195"/>
                      <a:gd name="T26" fmla="*/ 132 w 215"/>
                      <a:gd name="T27" fmla="*/ 23 h 195"/>
                      <a:gd name="T28" fmla="*/ 180 w 215"/>
                      <a:gd name="T29" fmla="*/ 1 h 195"/>
                      <a:gd name="T30" fmla="*/ 202 w 215"/>
                      <a:gd name="T31" fmla="*/ 13 h 195"/>
                      <a:gd name="T32" fmla="*/ 206 w 215"/>
                      <a:gd name="T33" fmla="*/ 33 h 195"/>
                      <a:gd name="T34" fmla="*/ 188 w 215"/>
                      <a:gd name="T35" fmla="*/ 127 h 195"/>
                      <a:gd name="T36" fmla="*/ 168 w 215"/>
                      <a:gd name="T37" fmla="*/ 147 h 195"/>
                      <a:gd name="T38" fmla="*/ 128 w 215"/>
                      <a:gd name="T39" fmla="*/ 171 h 195"/>
                      <a:gd name="T40" fmla="*/ 96 w 215"/>
                      <a:gd name="T41" fmla="*/ 183 h 195"/>
                      <a:gd name="T42" fmla="*/ 68 w 215"/>
                      <a:gd name="T43" fmla="*/ 195 h 195"/>
                      <a:gd name="T44" fmla="*/ 42 w 215"/>
                      <a:gd name="T45" fmla="*/ 185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5" h="195">
                        <a:moveTo>
                          <a:pt x="42" y="185"/>
                        </a:moveTo>
                        <a:cubicBezTo>
                          <a:pt x="40" y="178"/>
                          <a:pt x="28" y="169"/>
                          <a:pt x="28" y="169"/>
                        </a:cubicBezTo>
                        <a:cubicBezTo>
                          <a:pt x="26" y="163"/>
                          <a:pt x="18" y="155"/>
                          <a:pt x="12" y="153"/>
                        </a:cubicBezTo>
                        <a:cubicBezTo>
                          <a:pt x="11" y="151"/>
                          <a:pt x="11" y="148"/>
                          <a:pt x="10" y="147"/>
                        </a:cubicBezTo>
                        <a:cubicBezTo>
                          <a:pt x="9" y="146"/>
                          <a:pt x="5" y="147"/>
                          <a:pt x="4" y="145"/>
                        </a:cubicBezTo>
                        <a:cubicBezTo>
                          <a:pt x="2" y="142"/>
                          <a:pt x="0" y="133"/>
                          <a:pt x="0" y="133"/>
                        </a:cubicBezTo>
                        <a:cubicBezTo>
                          <a:pt x="1" y="128"/>
                          <a:pt x="11" y="113"/>
                          <a:pt x="16" y="109"/>
                        </a:cubicBezTo>
                        <a:cubicBezTo>
                          <a:pt x="21" y="105"/>
                          <a:pt x="32" y="101"/>
                          <a:pt x="32" y="101"/>
                        </a:cubicBezTo>
                        <a:cubicBezTo>
                          <a:pt x="36" y="95"/>
                          <a:pt x="48" y="87"/>
                          <a:pt x="48" y="87"/>
                        </a:cubicBezTo>
                        <a:cubicBezTo>
                          <a:pt x="54" y="77"/>
                          <a:pt x="62" y="73"/>
                          <a:pt x="72" y="67"/>
                        </a:cubicBezTo>
                        <a:cubicBezTo>
                          <a:pt x="73" y="64"/>
                          <a:pt x="74" y="61"/>
                          <a:pt x="76" y="59"/>
                        </a:cubicBezTo>
                        <a:cubicBezTo>
                          <a:pt x="79" y="56"/>
                          <a:pt x="88" y="55"/>
                          <a:pt x="88" y="55"/>
                        </a:cubicBezTo>
                        <a:cubicBezTo>
                          <a:pt x="92" y="43"/>
                          <a:pt x="109" y="38"/>
                          <a:pt x="120" y="31"/>
                        </a:cubicBezTo>
                        <a:cubicBezTo>
                          <a:pt x="124" y="29"/>
                          <a:pt x="132" y="23"/>
                          <a:pt x="132" y="23"/>
                        </a:cubicBezTo>
                        <a:cubicBezTo>
                          <a:pt x="138" y="5"/>
                          <a:pt x="162" y="3"/>
                          <a:pt x="180" y="1"/>
                        </a:cubicBezTo>
                        <a:cubicBezTo>
                          <a:pt x="192" y="3"/>
                          <a:pt x="197" y="0"/>
                          <a:pt x="202" y="13"/>
                        </a:cubicBezTo>
                        <a:cubicBezTo>
                          <a:pt x="205" y="19"/>
                          <a:pt x="206" y="33"/>
                          <a:pt x="206" y="33"/>
                        </a:cubicBezTo>
                        <a:cubicBezTo>
                          <a:pt x="206" y="34"/>
                          <a:pt x="215" y="118"/>
                          <a:pt x="188" y="127"/>
                        </a:cubicBezTo>
                        <a:cubicBezTo>
                          <a:pt x="182" y="136"/>
                          <a:pt x="179" y="143"/>
                          <a:pt x="168" y="147"/>
                        </a:cubicBezTo>
                        <a:cubicBezTo>
                          <a:pt x="161" y="160"/>
                          <a:pt x="142" y="168"/>
                          <a:pt x="128" y="171"/>
                        </a:cubicBezTo>
                        <a:cubicBezTo>
                          <a:pt x="118" y="178"/>
                          <a:pt x="108" y="181"/>
                          <a:pt x="96" y="183"/>
                        </a:cubicBezTo>
                        <a:cubicBezTo>
                          <a:pt x="87" y="188"/>
                          <a:pt x="77" y="190"/>
                          <a:pt x="68" y="195"/>
                        </a:cubicBezTo>
                        <a:cubicBezTo>
                          <a:pt x="56" y="192"/>
                          <a:pt x="50" y="193"/>
                          <a:pt x="42" y="185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2" name="Freeform 106"/>
                  <p:cNvSpPr>
                    <a:spLocks noChangeAspect="1"/>
                  </p:cNvSpPr>
                  <p:nvPr/>
                </p:nvSpPr>
                <p:spPr bwMode="auto">
                  <a:xfrm>
                    <a:off x="3256" y="1788"/>
                    <a:ext cx="239" cy="196"/>
                  </a:xfrm>
                  <a:custGeom>
                    <a:avLst/>
                    <a:gdLst>
                      <a:gd name="T0" fmla="*/ 198 w 239"/>
                      <a:gd name="T1" fmla="*/ 188 h 196"/>
                      <a:gd name="T2" fmla="*/ 220 w 239"/>
                      <a:gd name="T3" fmla="*/ 170 h 196"/>
                      <a:gd name="T4" fmla="*/ 238 w 239"/>
                      <a:gd name="T5" fmla="*/ 152 h 196"/>
                      <a:gd name="T6" fmla="*/ 236 w 239"/>
                      <a:gd name="T7" fmla="*/ 134 h 196"/>
                      <a:gd name="T8" fmla="*/ 224 w 239"/>
                      <a:gd name="T9" fmla="*/ 126 h 196"/>
                      <a:gd name="T10" fmla="*/ 200 w 239"/>
                      <a:gd name="T11" fmla="*/ 102 h 196"/>
                      <a:gd name="T12" fmla="*/ 184 w 239"/>
                      <a:gd name="T13" fmla="*/ 86 h 196"/>
                      <a:gd name="T14" fmla="*/ 160 w 239"/>
                      <a:gd name="T15" fmla="*/ 70 h 196"/>
                      <a:gd name="T16" fmla="*/ 150 w 239"/>
                      <a:gd name="T17" fmla="*/ 56 h 196"/>
                      <a:gd name="T18" fmla="*/ 128 w 239"/>
                      <a:gd name="T19" fmla="*/ 40 h 196"/>
                      <a:gd name="T20" fmla="*/ 112 w 239"/>
                      <a:gd name="T21" fmla="*/ 30 h 196"/>
                      <a:gd name="T22" fmla="*/ 96 w 239"/>
                      <a:gd name="T23" fmla="*/ 22 h 196"/>
                      <a:gd name="T24" fmla="*/ 86 w 239"/>
                      <a:gd name="T25" fmla="*/ 14 h 196"/>
                      <a:gd name="T26" fmla="*/ 84 w 239"/>
                      <a:gd name="T27" fmla="*/ 8 h 196"/>
                      <a:gd name="T28" fmla="*/ 62 w 239"/>
                      <a:gd name="T29" fmla="*/ 0 h 196"/>
                      <a:gd name="T30" fmla="*/ 64 w 239"/>
                      <a:gd name="T31" fmla="*/ 126 h 196"/>
                      <a:gd name="T32" fmla="*/ 86 w 239"/>
                      <a:gd name="T33" fmla="*/ 144 h 196"/>
                      <a:gd name="T34" fmla="*/ 128 w 239"/>
                      <a:gd name="T35" fmla="*/ 168 h 196"/>
                      <a:gd name="T36" fmla="*/ 146 w 239"/>
                      <a:gd name="T37" fmla="*/ 174 h 196"/>
                      <a:gd name="T38" fmla="*/ 152 w 239"/>
                      <a:gd name="T39" fmla="*/ 176 h 196"/>
                      <a:gd name="T40" fmla="*/ 164 w 239"/>
                      <a:gd name="T41" fmla="*/ 188 h 196"/>
                      <a:gd name="T42" fmla="*/ 184 w 239"/>
                      <a:gd name="T43" fmla="*/ 196 h 196"/>
                      <a:gd name="T44" fmla="*/ 198 w 239"/>
                      <a:gd name="T45" fmla="*/ 188 h 1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196">
                        <a:moveTo>
                          <a:pt x="198" y="188"/>
                        </a:moveTo>
                        <a:cubicBezTo>
                          <a:pt x="208" y="181"/>
                          <a:pt x="208" y="173"/>
                          <a:pt x="220" y="170"/>
                        </a:cubicBezTo>
                        <a:cubicBezTo>
                          <a:pt x="223" y="166"/>
                          <a:pt x="234" y="155"/>
                          <a:pt x="238" y="152"/>
                        </a:cubicBezTo>
                        <a:cubicBezTo>
                          <a:pt x="237" y="146"/>
                          <a:pt x="239" y="139"/>
                          <a:pt x="236" y="134"/>
                        </a:cubicBezTo>
                        <a:cubicBezTo>
                          <a:pt x="234" y="130"/>
                          <a:pt x="224" y="126"/>
                          <a:pt x="224" y="126"/>
                        </a:cubicBezTo>
                        <a:cubicBezTo>
                          <a:pt x="219" y="111"/>
                          <a:pt x="213" y="109"/>
                          <a:pt x="200" y="102"/>
                        </a:cubicBezTo>
                        <a:cubicBezTo>
                          <a:pt x="198" y="96"/>
                          <a:pt x="190" y="88"/>
                          <a:pt x="184" y="86"/>
                        </a:cubicBezTo>
                        <a:cubicBezTo>
                          <a:pt x="179" y="78"/>
                          <a:pt x="169" y="74"/>
                          <a:pt x="160" y="70"/>
                        </a:cubicBezTo>
                        <a:cubicBezTo>
                          <a:pt x="155" y="56"/>
                          <a:pt x="160" y="59"/>
                          <a:pt x="150" y="56"/>
                        </a:cubicBezTo>
                        <a:cubicBezTo>
                          <a:pt x="146" y="45"/>
                          <a:pt x="138" y="42"/>
                          <a:pt x="128" y="40"/>
                        </a:cubicBezTo>
                        <a:cubicBezTo>
                          <a:pt x="122" y="30"/>
                          <a:pt x="126" y="35"/>
                          <a:pt x="112" y="30"/>
                        </a:cubicBezTo>
                        <a:cubicBezTo>
                          <a:pt x="106" y="28"/>
                          <a:pt x="96" y="22"/>
                          <a:pt x="96" y="22"/>
                        </a:cubicBezTo>
                        <a:cubicBezTo>
                          <a:pt x="91" y="8"/>
                          <a:pt x="99" y="24"/>
                          <a:pt x="86" y="14"/>
                        </a:cubicBezTo>
                        <a:cubicBezTo>
                          <a:pt x="84" y="13"/>
                          <a:pt x="85" y="9"/>
                          <a:pt x="84" y="8"/>
                        </a:cubicBezTo>
                        <a:cubicBezTo>
                          <a:pt x="80" y="4"/>
                          <a:pt x="68" y="1"/>
                          <a:pt x="62" y="0"/>
                        </a:cubicBezTo>
                        <a:cubicBezTo>
                          <a:pt x="0" y="6"/>
                          <a:pt x="33" y="95"/>
                          <a:pt x="64" y="126"/>
                        </a:cubicBezTo>
                        <a:cubicBezTo>
                          <a:pt x="67" y="136"/>
                          <a:pt x="76" y="141"/>
                          <a:pt x="86" y="144"/>
                        </a:cubicBezTo>
                        <a:cubicBezTo>
                          <a:pt x="96" y="157"/>
                          <a:pt x="112" y="164"/>
                          <a:pt x="128" y="168"/>
                        </a:cubicBezTo>
                        <a:cubicBezTo>
                          <a:pt x="134" y="170"/>
                          <a:pt x="140" y="172"/>
                          <a:pt x="146" y="174"/>
                        </a:cubicBezTo>
                        <a:cubicBezTo>
                          <a:pt x="148" y="175"/>
                          <a:pt x="152" y="176"/>
                          <a:pt x="152" y="176"/>
                        </a:cubicBezTo>
                        <a:cubicBezTo>
                          <a:pt x="157" y="179"/>
                          <a:pt x="159" y="185"/>
                          <a:pt x="164" y="188"/>
                        </a:cubicBezTo>
                        <a:cubicBezTo>
                          <a:pt x="170" y="192"/>
                          <a:pt x="178" y="193"/>
                          <a:pt x="184" y="196"/>
                        </a:cubicBezTo>
                        <a:cubicBezTo>
                          <a:pt x="196" y="191"/>
                          <a:pt x="191" y="195"/>
                          <a:pt x="198" y="188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3" name="Rectangle 107"/>
                  <p:cNvSpPr>
                    <a:spLocks noChangeAspect="1" noChangeArrowheads="1"/>
                  </p:cNvSpPr>
                  <p:nvPr/>
                </p:nvSpPr>
                <p:spPr bwMode="auto">
                  <a:xfrm rot="18900000">
                    <a:off x="2448" y="1729"/>
                    <a:ext cx="362" cy="81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4" name="Rectangle 108"/>
                  <p:cNvSpPr>
                    <a:spLocks noChangeAspect="1" noChangeArrowheads="1"/>
                  </p:cNvSpPr>
                  <p:nvPr/>
                </p:nvSpPr>
                <p:spPr bwMode="auto">
                  <a:xfrm rot="2700000">
                    <a:off x="2837" y="1707"/>
                    <a:ext cx="362" cy="89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25" name="Oval 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0" y="1661"/>
                    <a:ext cx="1089" cy="454"/>
                  </a:xfrm>
                  <a:prstGeom prst="ellipse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115" name="Oval 110"/>
                <p:cNvSpPr>
                  <a:spLocks noChangeAspect="1" noChangeArrowheads="1"/>
                </p:cNvSpPr>
                <p:nvPr/>
              </p:nvSpPr>
              <p:spPr bwMode="auto">
                <a:xfrm>
                  <a:off x="1882" y="1654"/>
                  <a:ext cx="1905" cy="1904"/>
                </a:xfrm>
                <a:prstGeom prst="ellips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8F8F8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116" name="Oval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2720" y="2493"/>
                  <a:ext cx="227" cy="227"/>
                </a:xfrm>
                <a:prstGeom prst="ellipse">
                  <a:avLst/>
                </a:prstGeom>
                <a:blipFill dpi="0" rotWithShape="1">
                  <a:blip r:embed="rId12"/>
                  <a:srcRect/>
                  <a:tile tx="0" ty="0" sx="100000" sy="100000" flip="none" algn="tl"/>
                </a:blip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cxnSp>
              <p:nvCxnSpPr>
                <p:cNvPr id="117" name="AutoShape 112"/>
                <p:cNvCxnSpPr>
                  <a:cxnSpLocks noChangeAspect="1" noChangeShapeType="1"/>
                  <a:stCxn id="116" idx="1"/>
                  <a:endCxn id="115" idx="1"/>
                </p:cNvCxnSpPr>
                <p:nvPr/>
              </p:nvCxnSpPr>
              <p:spPr bwMode="auto">
                <a:xfrm flipH="1" flipV="1">
                  <a:off x="2161" y="1925"/>
                  <a:ext cx="592" cy="59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8" name="AutoShape 113"/>
                <p:cNvCxnSpPr>
                  <a:cxnSpLocks noChangeAspect="1" noChangeShapeType="1"/>
                  <a:stCxn id="115" idx="3"/>
                  <a:endCxn id="116" idx="3"/>
                </p:cNvCxnSpPr>
                <p:nvPr/>
              </p:nvCxnSpPr>
              <p:spPr bwMode="auto">
                <a:xfrm flipV="1">
                  <a:off x="2161" y="2695"/>
                  <a:ext cx="592" cy="592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9" name="AutoShape 114"/>
                <p:cNvCxnSpPr>
                  <a:cxnSpLocks noChangeAspect="1" noChangeShapeType="1"/>
                  <a:stCxn id="115" idx="4"/>
                  <a:endCxn id="116" idx="4"/>
                </p:cNvCxnSpPr>
                <p:nvPr/>
              </p:nvCxnSpPr>
              <p:spPr bwMode="auto">
                <a:xfrm flipH="1" flipV="1">
                  <a:off x="2834" y="2728"/>
                  <a:ext cx="1" cy="838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0" name="AutoShape 115"/>
                <p:cNvCxnSpPr>
                  <a:cxnSpLocks noChangeAspect="1" noChangeShapeType="1"/>
                  <a:stCxn id="116" idx="7"/>
                  <a:endCxn id="115" idx="7"/>
                </p:cNvCxnSpPr>
                <p:nvPr/>
              </p:nvCxnSpPr>
              <p:spPr bwMode="auto">
                <a:xfrm flipV="1">
                  <a:off x="2914" y="1925"/>
                  <a:ext cx="594" cy="59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03" name="AutoShape 116"/>
              <p:cNvCxnSpPr>
                <a:cxnSpLocks noChangeAspect="1" noChangeShapeType="1"/>
                <a:stCxn id="101" idx="4"/>
                <a:endCxn id="115" idx="4"/>
              </p:cNvCxnSpPr>
              <p:nvPr/>
            </p:nvCxnSpPr>
            <p:spPr bwMode="auto">
              <a:xfrm flipH="1" flipV="1">
                <a:off x="2902" y="3697"/>
                <a:ext cx="1" cy="12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4" name="Line 117"/>
              <p:cNvSpPr>
                <a:spLocks noChangeAspect="1" noChangeShapeType="1"/>
              </p:cNvSpPr>
              <p:nvPr/>
            </p:nvSpPr>
            <p:spPr bwMode="auto">
              <a:xfrm flipH="1">
                <a:off x="1746" y="2675"/>
                <a:ext cx="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05" name="Line 118"/>
              <p:cNvSpPr>
                <a:spLocks noChangeAspect="1" noChangeShapeType="1"/>
              </p:cNvSpPr>
              <p:nvPr/>
            </p:nvSpPr>
            <p:spPr bwMode="auto">
              <a:xfrm flipH="1">
                <a:off x="3923" y="2681"/>
                <a:ext cx="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cxnSp>
            <p:nvCxnSpPr>
              <p:cNvPr id="106" name="AutoShape 119"/>
              <p:cNvCxnSpPr>
                <a:cxnSpLocks noChangeAspect="1" noChangeShapeType="1"/>
                <a:stCxn id="115" idx="0"/>
                <a:endCxn id="101" idx="0"/>
              </p:cNvCxnSpPr>
              <p:nvPr/>
            </p:nvCxnSpPr>
            <p:spPr bwMode="auto">
              <a:xfrm flipV="1">
                <a:off x="2902" y="1510"/>
                <a:ext cx="1" cy="14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AutoShape 120"/>
              <p:cNvCxnSpPr>
                <a:cxnSpLocks noChangeAspect="1" noChangeShapeType="1"/>
                <a:stCxn id="115" idx="1"/>
                <a:endCxn id="101" idx="1"/>
              </p:cNvCxnSpPr>
              <p:nvPr/>
            </p:nvCxnSpPr>
            <p:spPr bwMode="auto">
              <a:xfrm flipH="1" flipV="1">
                <a:off x="2085" y="1847"/>
                <a:ext cx="96" cy="1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AutoShape 121"/>
              <p:cNvCxnSpPr>
                <a:cxnSpLocks noChangeAspect="1" noChangeShapeType="1"/>
                <a:stCxn id="115" idx="7"/>
                <a:endCxn id="101" idx="7"/>
              </p:cNvCxnSpPr>
              <p:nvPr/>
            </p:nvCxnSpPr>
            <p:spPr bwMode="auto">
              <a:xfrm flipV="1">
                <a:off x="3623" y="1847"/>
                <a:ext cx="97" cy="1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AutoShape 122"/>
              <p:cNvCxnSpPr>
                <a:cxnSpLocks noChangeAspect="1" noChangeShapeType="1"/>
                <a:stCxn id="115" idx="5"/>
                <a:endCxn id="101" idx="5"/>
              </p:cNvCxnSpPr>
              <p:nvPr/>
            </p:nvCxnSpPr>
            <p:spPr bwMode="auto">
              <a:xfrm>
                <a:off x="3623" y="3400"/>
                <a:ext cx="97" cy="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AutoShape 123"/>
              <p:cNvCxnSpPr>
                <a:cxnSpLocks noChangeAspect="1" noChangeShapeType="1"/>
                <a:stCxn id="115" idx="3"/>
                <a:endCxn id="101" idx="3"/>
              </p:cNvCxnSpPr>
              <p:nvPr/>
            </p:nvCxnSpPr>
            <p:spPr bwMode="auto">
              <a:xfrm flipH="1">
                <a:off x="2085" y="3400"/>
                <a:ext cx="96" cy="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97" name="Object 124"/>
            <p:cNvGraphicFramePr>
              <a:graphicFrameLocks noChangeAspect="1"/>
            </p:cNvGraphicFramePr>
            <p:nvPr/>
          </p:nvGraphicFramePr>
          <p:xfrm>
            <a:off x="3016" y="3249"/>
            <a:ext cx="45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4" name="Rovnice" r:id="rId13" imgW="685800" imgH="393480" progId="Equation.3">
                    <p:embed/>
                  </p:oleObj>
                </mc:Choice>
                <mc:Fallback>
                  <p:oleObj name="Rovnice" r:id="rId13" imgW="685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3249"/>
                          <a:ext cx="45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125"/>
            <p:cNvGraphicFramePr>
              <a:graphicFrameLocks noChangeAspect="1"/>
            </p:cNvGraphicFramePr>
            <p:nvPr/>
          </p:nvGraphicFramePr>
          <p:xfrm>
            <a:off x="2200" y="3113"/>
            <a:ext cx="40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" name="Rovnice" r:id="rId15" imgW="583920" imgH="393480" progId="Equation.3">
                    <p:embed/>
                  </p:oleObj>
                </mc:Choice>
                <mc:Fallback>
                  <p:oleObj name="Rovnice" r:id="rId15" imgW="5839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3113"/>
                          <a:ext cx="408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126"/>
            <p:cNvGraphicFramePr>
              <a:graphicFrameLocks noChangeAspect="1"/>
            </p:cNvGraphicFramePr>
            <p:nvPr/>
          </p:nvGraphicFramePr>
          <p:xfrm>
            <a:off x="2653" y="2659"/>
            <a:ext cx="45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6" name="Rovnice" r:id="rId17" imgW="583920" imgH="393480" progId="Equation.3">
                    <p:embed/>
                  </p:oleObj>
                </mc:Choice>
                <mc:Fallback>
                  <p:oleObj name="Rovnice" r:id="rId17" imgW="5839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59"/>
                          <a:ext cx="453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127"/>
            <p:cNvGraphicFramePr>
              <a:graphicFrameLocks noChangeAspect="1"/>
            </p:cNvGraphicFramePr>
            <p:nvPr/>
          </p:nvGraphicFramePr>
          <p:xfrm>
            <a:off x="2472" y="3612"/>
            <a:ext cx="38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7" name="Rovnice" r:id="rId18" imgW="660240" imgH="393480" progId="Equation.3">
                    <p:embed/>
                  </p:oleObj>
                </mc:Choice>
                <mc:Fallback>
                  <p:oleObj name="Rovnice" r:id="rId18" imgW="6602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3612"/>
                          <a:ext cx="38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" name="Text Box 129"/>
          <p:cNvSpPr txBox="1">
            <a:spLocks noChangeArrowheads="1"/>
          </p:cNvSpPr>
          <p:nvPr/>
        </p:nvSpPr>
        <p:spPr bwMode="auto">
          <a:xfrm>
            <a:off x="5580063" y="3608995"/>
            <a:ext cx="2592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cs-CZ" sz="1800">
                <a:solidFill>
                  <a:srgbClr val="000000"/>
                </a:solidFill>
                <a:latin typeface="Arial" charset="0"/>
              </a:rPr>
              <a:t>Resulting parents</a:t>
            </a:r>
            <a:r>
              <a:rPr lang="cs-CZ" altLang="cs-CZ" sz="1800">
                <a:solidFill>
                  <a:srgbClr val="000000"/>
                </a:solidFill>
                <a:latin typeface="Arial" charset="0"/>
              </a:rPr>
              <a:t>:</a:t>
            </a:r>
          </a:p>
        </p:txBody>
      </p:sp>
      <p:grpSp>
        <p:nvGrpSpPr>
          <p:cNvPr id="131" name="Group 130"/>
          <p:cNvGrpSpPr>
            <a:grpSpLocks/>
          </p:cNvGrpSpPr>
          <p:nvPr/>
        </p:nvGrpSpPr>
        <p:grpSpPr bwMode="auto">
          <a:xfrm>
            <a:off x="6400800" y="4091595"/>
            <a:ext cx="1152525" cy="306388"/>
            <a:chOff x="612" y="3475"/>
            <a:chExt cx="726" cy="193"/>
          </a:xfrm>
        </p:grpSpPr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612" y="3475"/>
              <a:ext cx="726" cy="18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33" name="Line 132"/>
            <p:cNvSpPr>
              <a:spLocks noChangeShapeType="1"/>
            </p:cNvSpPr>
            <p:nvPr/>
          </p:nvSpPr>
          <p:spPr bwMode="auto">
            <a:xfrm>
              <a:off x="793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34" name="Line 133"/>
            <p:cNvSpPr>
              <a:spLocks noChangeShapeType="1"/>
            </p:cNvSpPr>
            <p:nvPr/>
          </p:nvSpPr>
          <p:spPr bwMode="auto">
            <a:xfrm>
              <a:off x="975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35" name="Line 134"/>
            <p:cNvSpPr>
              <a:spLocks noChangeShapeType="1"/>
            </p:cNvSpPr>
            <p:nvPr/>
          </p:nvSpPr>
          <p:spPr bwMode="auto">
            <a:xfrm>
              <a:off x="1156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36" name="Text Box 135"/>
            <p:cNvSpPr txBox="1">
              <a:spLocks noChangeArrowheads="1"/>
            </p:cNvSpPr>
            <p:nvPr/>
          </p:nvSpPr>
          <p:spPr bwMode="auto">
            <a:xfrm>
              <a:off x="657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137" name="Text Box 136"/>
            <p:cNvSpPr txBox="1">
              <a:spLocks noChangeArrowheads="1"/>
            </p:cNvSpPr>
            <p:nvPr/>
          </p:nvSpPr>
          <p:spPr bwMode="auto">
            <a:xfrm>
              <a:off x="1202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38" name="Text Box 137"/>
            <p:cNvSpPr txBox="1">
              <a:spLocks noChangeArrowheads="1"/>
            </p:cNvSpPr>
            <p:nvPr/>
          </p:nvSpPr>
          <p:spPr bwMode="auto">
            <a:xfrm>
              <a:off x="1020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39" name="Text Box 138"/>
            <p:cNvSpPr txBox="1">
              <a:spLocks noChangeArrowheads="1"/>
            </p:cNvSpPr>
            <p:nvPr/>
          </p:nvSpPr>
          <p:spPr bwMode="auto">
            <a:xfrm>
              <a:off x="839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</p:grp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6400800" y="5234595"/>
            <a:ext cx="1152525" cy="306388"/>
            <a:chOff x="612" y="3203"/>
            <a:chExt cx="726" cy="193"/>
          </a:xfrm>
        </p:grpSpPr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612" y="3203"/>
              <a:ext cx="726" cy="182"/>
            </a:xfrm>
            <a:prstGeom prst="rect">
              <a:avLst/>
            </a:prstGeom>
            <a:solidFill>
              <a:srgbClr val="FF99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2" name="Line 141"/>
            <p:cNvSpPr>
              <a:spLocks noChangeShapeType="1"/>
            </p:cNvSpPr>
            <p:nvPr/>
          </p:nvSpPr>
          <p:spPr bwMode="auto">
            <a:xfrm>
              <a:off x="793" y="3203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3" name="Line 142"/>
            <p:cNvSpPr>
              <a:spLocks noChangeShapeType="1"/>
            </p:cNvSpPr>
            <p:nvPr/>
          </p:nvSpPr>
          <p:spPr bwMode="auto">
            <a:xfrm>
              <a:off x="975" y="3203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4" name="Line 143"/>
            <p:cNvSpPr>
              <a:spLocks noChangeShapeType="1"/>
            </p:cNvSpPr>
            <p:nvPr/>
          </p:nvSpPr>
          <p:spPr bwMode="auto">
            <a:xfrm>
              <a:off x="1156" y="3203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5" name="Text Box 144"/>
            <p:cNvSpPr txBox="1">
              <a:spLocks noChangeArrowheads="1"/>
            </p:cNvSpPr>
            <p:nvPr/>
          </p:nvSpPr>
          <p:spPr bwMode="auto">
            <a:xfrm>
              <a:off x="657" y="3203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146" name="Text Box 145"/>
            <p:cNvSpPr txBox="1">
              <a:spLocks noChangeArrowheads="1"/>
            </p:cNvSpPr>
            <p:nvPr/>
          </p:nvSpPr>
          <p:spPr bwMode="auto">
            <a:xfrm>
              <a:off x="1202" y="3203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47" name="Text Box 146"/>
            <p:cNvSpPr txBox="1">
              <a:spLocks noChangeArrowheads="1"/>
            </p:cNvSpPr>
            <p:nvPr/>
          </p:nvSpPr>
          <p:spPr bwMode="auto">
            <a:xfrm>
              <a:off x="1020" y="3203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48" name="Text Box 147"/>
            <p:cNvSpPr txBox="1">
              <a:spLocks noChangeArrowheads="1"/>
            </p:cNvSpPr>
            <p:nvPr/>
          </p:nvSpPr>
          <p:spPr bwMode="auto">
            <a:xfrm>
              <a:off x="839" y="3203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</p:grpSp>
      <p:grpSp>
        <p:nvGrpSpPr>
          <p:cNvPr id="149" name="Group 148"/>
          <p:cNvGrpSpPr>
            <a:grpSpLocks/>
          </p:cNvGrpSpPr>
          <p:nvPr/>
        </p:nvGrpSpPr>
        <p:grpSpPr bwMode="auto">
          <a:xfrm>
            <a:off x="6400800" y="4853595"/>
            <a:ext cx="1152525" cy="306388"/>
            <a:chOff x="612" y="3475"/>
            <a:chExt cx="726" cy="193"/>
          </a:xfrm>
        </p:grpSpPr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612" y="3475"/>
              <a:ext cx="726" cy="182"/>
            </a:xfrm>
            <a:prstGeom prst="rect">
              <a:avLst/>
            </a:prstGeom>
            <a:solidFill>
              <a:srgbClr val="FF66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1" name="Line 150"/>
            <p:cNvSpPr>
              <a:spLocks noChangeShapeType="1"/>
            </p:cNvSpPr>
            <p:nvPr/>
          </p:nvSpPr>
          <p:spPr bwMode="auto">
            <a:xfrm>
              <a:off x="793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>
              <a:off x="975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1156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4" name="Text Box 153"/>
            <p:cNvSpPr txBox="1">
              <a:spLocks noChangeArrowheads="1"/>
            </p:cNvSpPr>
            <p:nvPr/>
          </p:nvSpPr>
          <p:spPr bwMode="auto">
            <a:xfrm>
              <a:off x="657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55" name="Text Box 154"/>
            <p:cNvSpPr txBox="1">
              <a:spLocks noChangeArrowheads="1"/>
            </p:cNvSpPr>
            <p:nvPr/>
          </p:nvSpPr>
          <p:spPr bwMode="auto">
            <a:xfrm>
              <a:off x="1202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156" name="Text Box 155"/>
            <p:cNvSpPr txBox="1">
              <a:spLocks noChangeArrowheads="1"/>
            </p:cNvSpPr>
            <p:nvPr/>
          </p:nvSpPr>
          <p:spPr bwMode="auto">
            <a:xfrm>
              <a:off x="1020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57" name="Text Box 156"/>
            <p:cNvSpPr txBox="1">
              <a:spLocks noChangeArrowheads="1"/>
            </p:cNvSpPr>
            <p:nvPr/>
          </p:nvSpPr>
          <p:spPr bwMode="auto">
            <a:xfrm>
              <a:off x="839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6400800" y="4472595"/>
            <a:ext cx="1152525" cy="306388"/>
            <a:chOff x="612" y="3475"/>
            <a:chExt cx="726" cy="193"/>
          </a:xfrm>
        </p:grpSpPr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612" y="3475"/>
              <a:ext cx="726" cy="18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0" name="Line 159"/>
            <p:cNvSpPr>
              <a:spLocks noChangeShapeType="1"/>
            </p:cNvSpPr>
            <p:nvPr/>
          </p:nvSpPr>
          <p:spPr bwMode="auto">
            <a:xfrm>
              <a:off x="793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1" name="Line 160"/>
            <p:cNvSpPr>
              <a:spLocks noChangeShapeType="1"/>
            </p:cNvSpPr>
            <p:nvPr/>
          </p:nvSpPr>
          <p:spPr bwMode="auto">
            <a:xfrm>
              <a:off x="975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1156" y="347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3" name="Text Box 162"/>
            <p:cNvSpPr txBox="1">
              <a:spLocks noChangeArrowheads="1"/>
            </p:cNvSpPr>
            <p:nvPr/>
          </p:nvSpPr>
          <p:spPr bwMode="auto">
            <a:xfrm>
              <a:off x="657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sp>
          <p:nvSpPr>
            <p:cNvPr id="164" name="Text Box 163"/>
            <p:cNvSpPr txBox="1">
              <a:spLocks noChangeArrowheads="1"/>
            </p:cNvSpPr>
            <p:nvPr/>
          </p:nvSpPr>
          <p:spPr bwMode="auto">
            <a:xfrm>
              <a:off x="1202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65" name="Text Box 164"/>
            <p:cNvSpPr txBox="1">
              <a:spLocks noChangeArrowheads="1"/>
            </p:cNvSpPr>
            <p:nvPr/>
          </p:nvSpPr>
          <p:spPr bwMode="auto">
            <a:xfrm>
              <a:off x="1020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</a:p>
          </p:txBody>
        </p:sp>
        <p:sp>
          <p:nvSpPr>
            <p:cNvPr id="166" name="Text Box 165"/>
            <p:cNvSpPr txBox="1">
              <a:spLocks noChangeArrowheads="1"/>
            </p:cNvSpPr>
            <p:nvPr/>
          </p:nvSpPr>
          <p:spPr bwMode="auto">
            <a:xfrm>
              <a:off x="839" y="3475"/>
              <a:ext cx="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</p:grpSp>
      <p:sp>
        <p:nvSpPr>
          <p:cNvPr id="167" name="AutoShape 166" descr="Novinový papír"/>
          <p:cNvSpPr>
            <a:spLocks noChangeArrowheads="1"/>
          </p:cNvSpPr>
          <p:nvPr/>
        </p:nvSpPr>
        <p:spPr bwMode="auto">
          <a:xfrm>
            <a:off x="4140200" y="1305533"/>
            <a:ext cx="1584325" cy="576262"/>
          </a:xfrm>
          <a:prstGeom prst="wedgeRoundRectCallout">
            <a:avLst>
              <a:gd name="adj1" fmla="val 40681"/>
              <a:gd name="adj2" fmla="val 124931"/>
              <a:gd name="adj3" fmla="val 16667"/>
            </a:avLst>
          </a:prstGeom>
          <a:blipFill dpi="0" rotWithShape="1">
            <a:blip r:embed="rId20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The number of portions</a:t>
            </a:r>
            <a:endParaRPr kumimoji="0" lang="cs-CZ" altLang="cs-CZ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8" name="AutoShape 167" descr="Novinový papír"/>
          <p:cNvSpPr>
            <a:spLocks noChangeArrowheads="1"/>
          </p:cNvSpPr>
          <p:nvPr/>
        </p:nvSpPr>
        <p:spPr bwMode="auto">
          <a:xfrm>
            <a:off x="6443663" y="800708"/>
            <a:ext cx="2376487" cy="576262"/>
          </a:xfrm>
          <a:prstGeom prst="wedgeRoundRectCallout">
            <a:avLst>
              <a:gd name="adj1" fmla="val 35102"/>
              <a:gd name="adj2" fmla="val 97935"/>
              <a:gd name="adj3" fmla="val 16667"/>
            </a:avLst>
          </a:prstGeom>
          <a:blipFill dpi="0" rotWithShape="1">
            <a:blip r:embed="rId20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Calculated portions for the individuals</a:t>
            </a:r>
            <a:endParaRPr kumimoji="0" lang="cs-CZ" altLang="cs-CZ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9" name="AutoShape 168" descr="Novinový papír"/>
          <p:cNvSpPr>
            <a:spLocks noChangeArrowheads="1"/>
          </p:cNvSpPr>
          <p:nvPr/>
        </p:nvSpPr>
        <p:spPr bwMode="auto">
          <a:xfrm>
            <a:off x="6048374" y="5635070"/>
            <a:ext cx="1800225" cy="734222"/>
          </a:xfrm>
          <a:prstGeom prst="wedgeRoundRectCallout">
            <a:avLst>
              <a:gd name="adj1" fmla="val -74775"/>
              <a:gd name="adj2" fmla="val -34937"/>
              <a:gd name="adj3" fmla="val 16667"/>
            </a:avLst>
          </a:prstGeom>
          <a:blipFill dpi="0" rotWithShape="1">
            <a:blip r:embed="rId20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In order to obtain 4 individuals, the roulette is run 4 times</a:t>
            </a:r>
            <a:r>
              <a:rPr kumimoji="0" lang="cs-CZ" altLang="cs-CZ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.</a:t>
            </a:r>
          </a:p>
        </p:txBody>
      </p:sp>
      <p:sp>
        <p:nvSpPr>
          <p:cNvPr id="170" name="Oval 170"/>
          <p:cNvSpPr>
            <a:spLocks noChangeArrowheads="1"/>
          </p:cNvSpPr>
          <p:nvPr/>
        </p:nvSpPr>
        <p:spPr bwMode="auto">
          <a:xfrm>
            <a:off x="3836118" y="5247333"/>
            <a:ext cx="167033" cy="147418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172" name="Oval 172"/>
          <p:cNvSpPr>
            <a:spLocks noChangeArrowheads="1"/>
          </p:cNvSpPr>
          <p:nvPr/>
        </p:nvSpPr>
        <p:spPr bwMode="auto">
          <a:xfrm>
            <a:off x="5377862" y="5247333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173" name="Oval 173"/>
          <p:cNvSpPr>
            <a:spLocks noChangeArrowheads="1"/>
          </p:cNvSpPr>
          <p:nvPr/>
        </p:nvSpPr>
        <p:spPr bwMode="auto">
          <a:xfrm>
            <a:off x="4644127" y="3995081"/>
            <a:ext cx="157343" cy="140200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grpSp>
        <p:nvGrpSpPr>
          <p:cNvPr id="174" name="Group 93"/>
          <p:cNvGrpSpPr>
            <a:grpSpLocks/>
          </p:cNvGrpSpPr>
          <p:nvPr/>
        </p:nvGrpSpPr>
        <p:grpSpPr bwMode="auto">
          <a:xfrm>
            <a:off x="604698" y="3820088"/>
            <a:ext cx="2219199" cy="2165196"/>
            <a:chOff x="1973" y="2387"/>
            <a:chExt cx="1723" cy="1725"/>
          </a:xfrm>
        </p:grpSpPr>
        <p:grpSp>
          <p:nvGrpSpPr>
            <p:cNvPr id="175" name="Group 94"/>
            <p:cNvGrpSpPr>
              <a:grpSpLocks noChangeAspect="1"/>
            </p:cNvGrpSpPr>
            <p:nvPr/>
          </p:nvGrpSpPr>
          <p:grpSpPr bwMode="auto">
            <a:xfrm>
              <a:off x="1973" y="2387"/>
              <a:ext cx="1723" cy="1725"/>
              <a:chOff x="1746" y="1510"/>
              <a:chExt cx="2313" cy="2315"/>
            </a:xfrm>
          </p:grpSpPr>
          <p:sp>
            <p:nvSpPr>
              <p:cNvPr id="180" name="AutoShape 95"/>
              <p:cNvSpPr>
                <a:spLocks noChangeAspect="1" noChangeArrowheads="1"/>
              </p:cNvSpPr>
              <p:nvPr/>
            </p:nvSpPr>
            <p:spPr bwMode="auto">
              <a:xfrm>
                <a:off x="1746" y="1518"/>
                <a:ext cx="2313" cy="2299"/>
              </a:xfrm>
              <a:custGeom>
                <a:avLst/>
                <a:gdLst>
                  <a:gd name="G0" fmla="+- 1509 0 0"/>
                  <a:gd name="G1" fmla="+- 21600 0 1509"/>
                  <a:gd name="G2" fmla="+- 21600 0 1509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509" y="10800"/>
                    </a:moveTo>
                    <a:cubicBezTo>
                      <a:pt x="1509" y="15931"/>
                      <a:pt x="5669" y="20091"/>
                      <a:pt x="10800" y="20091"/>
                    </a:cubicBezTo>
                    <a:cubicBezTo>
                      <a:pt x="15931" y="20091"/>
                      <a:pt x="20091" y="15931"/>
                      <a:pt x="20091" y="10800"/>
                    </a:cubicBezTo>
                    <a:cubicBezTo>
                      <a:pt x="20091" y="5669"/>
                      <a:pt x="15931" y="1509"/>
                      <a:pt x="10800" y="1509"/>
                    </a:cubicBezTo>
                    <a:cubicBezTo>
                      <a:pt x="5669" y="1509"/>
                      <a:pt x="1509" y="5669"/>
                      <a:pt x="1509" y="10800"/>
                    </a:cubicBezTo>
                    <a:close/>
                  </a:path>
                </a:pathLst>
              </a:custGeom>
              <a:blipFill dpi="0" rotWithShape="1">
                <a:blip r:embed="rId11"/>
                <a:srcRect/>
                <a:tile tx="0" ty="0" sx="100000" sy="100000" flip="none" algn="tl"/>
              </a:blipFill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grpSp>
            <p:nvGrpSpPr>
              <p:cNvPr id="181" name="Group 96"/>
              <p:cNvGrpSpPr>
                <a:grpSpLocks noChangeAspect="1"/>
              </p:cNvGrpSpPr>
              <p:nvPr/>
            </p:nvGrpSpPr>
            <p:grpSpPr bwMode="auto">
              <a:xfrm>
                <a:off x="1882" y="1661"/>
                <a:ext cx="2040" cy="2040"/>
                <a:chOff x="1882" y="1654"/>
                <a:chExt cx="1905" cy="1915"/>
              </a:xfrm>
            </p:grpSpPr>
            <p:grpSp>
              <p:nvGrpSpPr>
                <p:cNvPr id="190" name="Group 97"/>
                <p:cNvGrpSpPr>
                  <a:grpSpLocks noChangeAspect="1"/>
                </p:cNvGrpSpPr>
                <p:nvPr/>
              </p:nvGrpSpPr>
              <p:grpSpPr bwMode="auto">
                <a:xfrm>
                  <a:off x="1882" y="1933"/>
                  <a:ext cx="953" cy="1361"/>
                  <a:chOff x="1882" y="1933"/>
                  <a:chExt cx="953" cy="1361"/>
                </a:xfrm>
              </p:grpSpPr>
              <p:sp>
                <p:nvSpPr>
                  <p:cNvPr id="207" name="Freeform 98"/>
                  <p:cNvSpPr>
                    <a:spLocks noChangeAspect="1"/>
                  </p:cNvSpPr>
                  <p:nvPr/>
                </p:nvSpPr>
                <p:spPr bwMode="auto">
                  <a:xfrm>
                    <a:off x="2010" y="3056"/>
                    <a:ext cx="54" cy="102"/>
                  </a:xfrm>
                  <a:custGeom>
                    <a:avLst/>
                    <a:gdLst>
                      <a:gd name="T0" fmla="*/ 41 w 54"/>
                      <a:gd name="T1" fmla="*/ 88 h 102"/>
                      <a:gd name="T2" fmla="*/ 20 w 54"/>
                      <a:gd name="T3" fmla="*/ 67 h 102"/>
                      <a:gd name="T4" fmla="*/ 12 w 54"/>
                      <a:gd name="T5" fmla="*/ 57 h 102"/>
                      <a:gd name="T6" fmla="*/ 0 w 54"/>
                      <a:gd name="T7" fmla="*/ 0 h 102"/>
                      <a:gd name="T8" fmla="*/ 54 w 54"/>
                      <a:gd name="T9" fmla="*/ 57 h 102"/>
                      <a:gd name="T10" fmla="*/ 54 w 54"/>
                      <a:gd name="T11" fmla="*/ 102 h 102"/>
                      <a:gd name="T12" fmla="*/ 41 w 54"/>
                      <a:gd name="T13" fmla="*/ 88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4" h="102">
                        <a:moveTo>
                          <a:pt x="41" y="88"/>
                        </a:moveTo>
                        <a:cubicBezTo>
                          <a:pt x="36" y="80"/>
                          <a:pt x="29" y="70"/>
                          <a:pt x="20" y="67"/>
                        </a:cubicBezTo>
                        <a:cubicBezTo>
                          <a:pt x="18" y="62"/>
                          <a:pt x="14" y="62"/>
                          <a:pt x="12" y="57"/>
                        </a:cubicBezTo>
                        <a:cubicBezTo>
                          <a:pt x="9" y="38"/>
                          <a:pt x="0" y="20"/>
                          <a:pt x="0" y="0"/>
                        </a:cubicBezTo>
                        <a:lnTo>
                          <a:pt x="54" y="57"/>
                        </a:lnTo>
                        <a:lnTo>
                          <a:pt x="54" y="102"/>
                        </a:lnTo>
                        <a:cubicBezTo>
                          <a:pt x="38" y="86"/>
                          <a:pt x="33" y="84"/>
                          <a:pt x="41" y="88"/>
                        </a:cubicBez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8" name="Freeform 99"/>
                  <p:cNvSpPr>
                    <a:spLocks noChangeAspect="1"/>
                  </p:cNvSpPr>
                  <p:nvPr/>
                </p:nvSpPr>
                <p:spPr bwMode="auto">
                  <a:xfrm>
                    <a:off x="1882" y="1933"/>
                    <a:ext cx="953" cy="1361"/>
                  </a:xfrm>
                  <a:custGeom>
                    <a:avLst/>
                    <a:gdLst>
                      <a:gd name="T0" fmla="*/ 272 w 953"/>
                      <a:gd name="T1" fmla="*/ 0 h 1361"/>
                      <a:gd name="T2" fmla="*/ 953 w 953"/>
                      <a:gd name="T3" fmla="*/ 681 h 1361"/>
                      <a:gd name="T4" fmla="*/ 272 w 953"/>
                      <a:gd name="T5" fmla="*/ 1361 h 1361"/>
                      <a:gd name="T6" fmla="*/ 258 w 953"/>
                      <a:gd name="T7" fmla="*/ 1327 h 1361"/>
                      <a:gd name="T8" fmla="*/ 234 w 953"/>
                      <a:gd name="T9" fmla="*/ 1291 h 1361"/>
                      <a:gd name="T10" fmla="*/ 206 w 953"/>
                      <a:gd name="T11" fmla="*/ 1267 h 1361"/>
                      <a:gd name="T12" fmla="*/ 190 w 953"/>
                      <a:gd name="T13" fmla="*/ 1243 h 1361"/>
                      <a:gd name="T14" fmla="*/ 174 w 953"/>
                      <a:gd name="T15" fmla="*/ 1219 h 1361"/>
                      <a:gd name="T16" fmla="*/ 154 w 953"/>
                      <a:gd name="T17" fmla="*/ 1163 h 1361"/>
                      <a:gd name="T18" fmla="*/ 142 w 953"/>
                      <a:gd name="T19" fmla="*/ 1159 h 1361"/>
                      <a:gd name="T20" fmla="*/ 126 w 953"/>
                      <a:gd name="T21" fmla="*/ 1143 h 1361"/>
                      <a:gd name="T22" fmla="*/ 118 w 953"/>
                      <a:gd name="T23" fmla="*/ 1115 h 1361"/>
                      <a:gd name="T24" fmla="*/ 102 w 953"/>
                      <a:gd name="T25" fmla="*/ 1083 h 1361"/>
                      <a:gd name="T26" fmla="*/ 94 w 953"/>
                      <a:gd name="T27" fmla="*/ 1063 h 1361"/>
                      <a:gd name="T28" fmla="*/ 78 w 953"/>
                      <a:gd name="T29" fmla="*/ 1059 h 1361"/>
                      <a:gd name="T30" fmla="*/ 70 w 953"/>
                      <a:gd name="T31" fmla="*/ 1011 h 1361"/>
                      <a:gd name="T32" fmla="*/ 30 w 953"/>
                      <a:gd name="T33" fmla="*/ 899 h 1361"/>
                      <a:gd name="T34" fmla="*/ 0 w 953"/>
                      <a:gd name="T35" fmla="*/ 681 h 1361"/>
                      <a:gd name="T36" fmla="*/ 0 w 953"/>
                      <a:gd name="T37" fmla="*/ 590 h 1361"/>
                      <a:gd name="T38" fmla="*/ 45 w 953"/>
                      <a:gd name="T39" fmla="*/ 363 h 1361"/>
                      <a:gd name="T40" fmla="*/ 91 w 953"/>
                      <a:gd name="T41" fmla="*/ 272 h 1361"/>
                      <a:gd name="T42" fmla="*/ 136 w 953"/>
                      <a:gd name="T43" fmla="*/ 182 h 1361"/>
                      <a:gd name="T44" fmla="*/ 272 w 953"/>
                      <a:gd name="T45" fmla="*/ 0 h 1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53" h="1361">
                        <a:moveTo>
                          <a:pt x="272" y="0"/>
                        </a:moveTo>
                        <a:lnTo>
                          <a:pt x="953" y="681"/>
                        </a:lnTo>
                        <a:lnTo>
                          <a:pt x="272" y="1361"/>
                        </a:lnTo>
                        <a:cubicBezTo>
                          <a:pt x="286" y="1330"/>
                          <a:pt x="280" y="1342"/>
                          <a:pt x="258" y="1327"/>
                        </a:cubicBezTo>
                        <a:cubicBezTo>
                          <a:pt x="250" y="1311"/>
                          <a:pt x="252" y="1297"/>
                          <a:pt x="234" y="1291"/>
                        </a:cubicBezTo>
                        <a:cubicBezTo>
                          <a:pt x="229" y="1275"/>
                          <a:pt x="222" y="1272"/>
                          <a:pt x="206" y="1267"/>
                        </a:cubicBezTo>
                        <a:cubicBezTo>
                          <a:pt x="195" y="1221"/>
                          <a:pt x="212" y="1276"/>
                          <a:pt x="190" y="1243"/>
                        </a:cubicBezTo>
                        <a:cubicBezTo>
                          <a:pt x="169" y="1212"/>
                          <a:pt x="204" y="1239"/>
                          <a:pt x="174" y="1219"/>
                        </a:cubicBezTo>
                        <a:cubicBezTo>
                          <a:pt x="172" y="1212"/>
                          <a:pt x="158" y="1168"/>
                          <a:pt x="154" y="1163"/>
                        </a:cubicBezTo>
                        <a:cubicBezTo>
                          <a:pt x="151" y="1160"/>
                          <a:pt x="146" y="1160"/>
                          <a:pt x="142" y="1159"/>
                        </a:cubicBezTo>
                        <a:cubicBezTo>
                          <a:pt x="131" y="1127"/>
                          <a:pt x="147" y="1164"/>
                          <a:pt x="126" y="1143"/>
                        </a:cubicBezTo>
                        <a:cubicBezTo>
                          <a:pt x="124" y="1141"/>
                          <a:pt x="118" y="1115"/>
                          <a:pt x="118" y="1115"/>
                        </a:cubicBezTo>
                        <a:cubicBezTo>
                          <a:pt x="113" y="1104"/>
                          <a:pt x="107" y="1094"/>
                          <a:pt x="102" y="1083"/>
                        </a:cubicBezTo>
                        <a:cubicBezTo>
                          <a:pt x="99" y="1077"/>
                          <a:pt x="99" y="1068"/>
                          <a:pt x="94" y="1063"/>
                        </a:cubicBezTo>
                        <a:cubicBezTo>
                          <a:pt x="90" y="1059"/>
                          <a:pt x="83" y="1060"/>
                          <a:pt x="78" y="1059"/>
                        </a:cubicBezTo>
                        <a:cubicBezTo>
                          <a:pt x="77" y="1055"/>
                          <a:pt x="73" y="1018"/>
                          <a:pt x="70" y="1011"/>
                        </a:cubicBezTo>
                        <a:cubicBezTo>
                          <a:pt x="56" y="974"/>
                          <a:pt x="30" y="940"/>
                          <a:pt x="30" y="899"/>
                        </a:cubicBezTo>
                        <a:lnTo>
                          <a:pt x="0" y="681"/>
                        </a:lnTo>
                        <a:lnTo>
                          <a:pt x="0" y="590"/>
                        </a:lnTo>
                        <a:lnTo>
                          <a:pt x="45" y="363"/>
                        </a:lnTo>
                        <a:lnTo>
                          <a:pt x="91" y="272"/>
                        </a:lnTo>
                        <a:lnTo>
                          <a:pt x="136" y="182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191" name="Freeform 100"/>
                <p:cNvSpPr>
                  <a:spLocks noChangeAspect="1"/>
                </p:cNvSpPr>
                <p:nvPr/>
              </p:nvSpPr>
              <p:spPr bwMode="auto">
                <a:xfrm>
                  <a:off x="2150" y="2614"/>
                  <a:ext cx="685" cy="955"/>
                </a:xfrm>
                <a:custGeom>
                  <a:avLst/>
                  <a:gdLst>
                    <a:gd name="T0" fmla="*/ 685 w 685"/>
                    <a:gd name="T1" fmla="*/ 952 h 955"/>
                    <a:gd name="T2" fmla="*/ 685 w 685"/>
                    <a:gd name="T3" fmla="*/ 0 h 955"/>
                    <a:gd name="T4" fmla="*/ 4 w 685"/>
                    <a:gd name="T5" fmla="*/ 680 h 955"/>
                    <a:gd name="T6" fmla="*/ 16 w 685"/>
                    <a:gd name="T7" fmla="*/ 671 h 955"/>
                    <a:gd name="T8" fmla="*/ 37 w 685"/>
                    <a:gd name="T9" fmla="*/ 692 h 955"/>
                    <a:gd name="T10" fmla="*/ 73 w 685"/>
                    <a:gd name="T11" fmla="*/ 719 h 955"/>
                    <a:gd name="T12" fmla="*/ 97 w 685"/>
                    <a:gd name="T13" fmla="*/ 740 h 955"/>
                    <a:gd name="T14" fmla="*/ 103 w 685"/>
                    <a:gd name="T15" fmla="*/ 749 h 955"/>
                    <a:gd name="T16" fmla="*/ 112 w 685"/>
                    <a:gd name="T17" fmla="*/ 752 h 955"/>
                    <a:gd name="T18" fmla="*/ 115 w 685"/>
                    <a:gd name="T19" fmla="*/ 761 h 955"/>
                    <a:gd name="T20" fmla="*/ 136 w 685"/>
                    <a:gd name="T21" fmla="*/ 767 h 955"/>
                    <a:gd name="T22" fmla="*/ 142 w 685"/>
                    <a:gd name="T23" fmla="*/ 776 h 955"/>
                    <a:gd name="T24" fmla="*/ 160 w 685"/>
                    <a:gd name="T25" fmla="*/ 782 h 955"/>
                    <a:gd name="T26" fmla="*/ 220 w 685"/>
                    <a:gd name="T27" fmla="*/ 824 h 955"/>
                    <a:gd name="T28" fmla="*/ 244 w 685"/>
                    <a:gd name="T29" fmla="*/ 830 h 955"/>
                    <a:gd name="T30" fmla="*/ 340 w 685"/>
                    <a:gd name="T31" fmla="*/ 878 h 955"/>
                    <a:gd name="T32" fmla="*/ 379 w 685"/>
                    <a:gd name="T33" fmla="*/ 896 h 955"/>
                    <a:gd name="T34" fmla="*/ 571 w 685"/>
                    <a:gd name="T35" fmla="*/ 938 h 955"/>
                    <a:gd name="T36" fmla="*/ 634 w 685"/>
                    <a:gd name="T37" fmla="*/ 938 h 955"/>
                    <a:gd name="T38" fmla="*/ 685 w 685"/>
                    <a:gd name="T39" fmla="*/ 952 h 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5" h="955">
                      <a:moveTo>
                        <a:pt x="685" y="952"/>
                      </a:moveTo>
                      <a:lnTo>
                        <a:pt x="685" y="0"/>
                      </a:lnTo>
                      <a:cubicBezTo>
                        <a:pt x="458" y="227"/>
                        <a:pt x="230" y="453"/>
                        <a:pt x="4" y="680"/>
                      </a:cubicBezTo>
                      <a:cubicBezTo>
                        <a:pt x="0" y="684"/>
                        <a:pt x="11" y="671"/>
                        <a:pt x="16" y="671"/>
                      </a:cubicBezTo>
                      <a:cubicBezTo>
                        <a:pt x="26" y="671"/>
                        <a:pt x="27" y="690"/>
                        <a:pt x="37" y="692"/>
                      </a:cubicBezTo>
                      <a:cubicBezTo>
                        <a:pt x="45" y="704"/>
                        <a:pt x="60" y="713"/>
                        <a:pt x="73" y="719"/>
                      </a:cubicBezTo>
                      <a:cubicBezTo>
                        <a:pt x="87" y="740"/>
                        <a:pt x="78" y="735"/>
                        <a:pt x="97" y="740"/>
                      </a:cubicBezTo>
                      <a:cubicBezTo>
                        <a:pt x="99" y="743"/>
                        <a:pt x="100" y="747"/>
                        <a:pt x="103" y="749"/>
                      </a:cubicBezTo>
                      <a:cubicBezTo>
                        <a:pt x="105" y="751"/>
                        <a:pt x="110" y="750"/>
                        <a:pt x="112" y="752"/>
                      </a:cubicBezTo>
                      <a:cubicBezTo>
                        <a:pt x="114" y="754"/>
                        <a:pt x="113" y="759"/>
                        <a:pt x="115" y="761"/>
                      </a:cubicBezTo>
                      <a:cubicBezTo>
                        <a:pt x="116" y="762"/>
                        <a:pt x="136" y="767"/>
                        <a:pt x="136" y="767"/>
                      </a:cubicBezTo>
                      <a:cubicBezTo>
                        <a:pt x="138" y="770"/>
                        <a:pt x="139" y="774"/>
                        <a:pt x="142" y="776"/>
                      </a:cubicBezTo>
                      <a:cubicBezTo>
                        <a:pt x="147" y="779"/>
                        <a:pt x="160" y="782"/>
                        <a:pt x="160" y="782"/>
                      </a:cubicBezTo>
                      <a:cubicBezTo>
                        <a:pt x="168" y="793"/>
                        <a:pt x="209" y="821"/>
                        <a:pt x="220" y="824"/>
                      </a:cubicBezTo>
                      <a:cubicBezTo>
                        <a:pt x="228" y="826"/>
                        <a:pt x="244" y="830"/>
                        <a:pt x="244" y="830"/>
                      </a:cubicBezTo>
                      <a:cubicBezTo>
                        <a:pt x="263" y="859"/>
                        <a:pt x="305" y="869"/>
                        <a:pt x="340" y="878"/>
                      </a:cubicBezTo>
                      <a:cubicBezTo>
                        <a:pt x="354" y="881"/>
                        <a:pt x="366" y="891"/>
                        <a:pt x="379" y="896"/>
                      </a:cubicBezTo>
                      <a:cubicBezTo>
                        <a:pt x="440" y="918"/>
                        <a:pt x="508" y="930"/>
                        <a:pt x="571" y="938"/>
                      </a:cubicBezTo>
                      <a:cubicBezTo>
                        <a:pt x="622" y="955"/>
                        <a:pt x="538" y="930"/>
                        <a:pt x="634" y="938"/>
                      </a:cubicBezTo>
                      <a:cubicBezTo>
                        <a:pt x="652" y="939"/>
                        <a:pt x="668" y="947"/>
                        <a:pt x="685" y="952"/>
                      </a:cubicBezTo>
                      <a:close/>
                    </a:path>
                  </a:pathLst>
                </a:custGeom>
                <a:solidFill>
                  <a:srgbClr val="00CC99"/>
                </a:solidFill>
                <a:ln w="9525">
                  <a:solidFill>
                    <a:srgbClr val="00CC9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grpSp>
              <p:nvGrpSpPr>
                <p:cNvPr id="192" name="Group 101"/>
                <p:cNvGrpSpPr>
                  <a:grpSpLocks noChangeAspect="1"/>
                </p:cNvGrpSpPr>
                <p:nvPr/>
              </p:nvGrpSpPr>
              <p:grpSpPr bwMode="auto">
                <a:xfrm>
                  <a:off x="2835" y="1933"/>
                  <a:ext cx="952" cy="1633"/>
                  <a:chOff x="2835" y="1933"/>
                  <a:chExt cx="952" cy="1633"/>
                </a:xfrm>
              </p:grpSpPr>
              <p:sp>
                <p:nvSpPr>
                  <p:cNvPr id="205" name="Freeform 102"/>
                  <p:cNvSpPr>
                    <a:spLocks noChangeAspect="1"/>
                  </p:cNvSpPr>
                  <p:nvPr/>
                </p:nvSpPr>
                <p:spPr bwMode="auto">
                  <a:xfrm>
                    <a:off x="3360" y="3146"/>
                    <a:ext cx="244" cy="213"/>
                  </a:xfrm>
                  <a:custGeom>
                    <a:avLst/>
                    <a:gdLst>
                      <a:gd name="T0" fmla="*/ 64 w 244"/>
                      <a:gd name="T1" fmla="*/ 193 h 213"/>
                      <a:gd name="T2" fmla="*/ 75 w 244"/>
                      <a:gd name="T3" fmla="*/ 198 h 213"/>
                      <a:gd name="T4" fmla="*/ 105 w 244"/>
                      <a:gd name="T5" fmla="*/ 175 h 213"/>
                      <a:gd name="T6" fmla="*/ 123 w 244"/>
                      <a:gd name="T7" fmla="*/ 159 h 213"/>
                      <a:gd name="T8" fmla="*/ 137 w 244"/>
                      <a:gd name="T9" fmla="*/ 142 h 213"/>
                      <a:gd name="T10" fmla="*/ 161 w 244"/>
                      <a:gd name="T11" fmla="*/ 121 h 213"/>
                      <a:gd name="T12" fmla="*/ 177 w 244"/>
                      <a:gd name="T13" fmla="*/ 105 h 213"/>
                      <a:gd name="T14" fmla="*/ 192 w 244"/>
                      <a:gd name="T15" fmla="*/ 84 h 213"/>
                      <a:gd name="T16" fmla="*/ 203 w 244"/>
                      <a:gd name="T17" fmla="*/ 73 h 213"/>
                      <a:gd name="T18" fmla="*/ 215 w 244"/>
                      <a:gd name="T19" fmla="*/ 60 h 213"/>
                      <a:gd name="T20" fmla="*/ 222 w 244"/>
                      <a:gd name="T21" fmla="*/ 48 h 213"/>
                      <a:gd name="T22" fmla="*/ 233 w 244"/>
                      <a:gd name="T23" fmla="*/ 31 h 213"/>
                      <a:gd name="T24" fmla="*/ 227 w 244"/>
                      <a:gd name="T25" fmla="*/ 0 h 213"/>
                      <a:gd name="T26" fmla="*/ 149 w 244"/>
                      <a:gd name="T27" fmla="*/ 16 h 213"/>
                      <a:gd name="T28" fmla="*/ 5 w 244"/>
                      <a:gd name="T29" fmla="*/ 109 h 213"/>
                      <a:gd name="T30" fmla="*/ 8 w 244"/>
                      <a:gd name="T31" fmla="*/ 171 h 213"/>
                      <a:gd name="T32" fmla="*/ 33 w 244"/>
                      <a:gd name="T33" fmla="*/ 199 h 213"/>
                      <a:gd name="T34" fmla="*/ 45 w 244"/>
                      <a:gd name="T35" fmla="*/ 207 h 213"/>
                      <a:gd name="T36" fmla="*/ 68 w 244"/>
                      <a:gd name="T37" fmla="*/ 204 h 2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4" h="213">
                        <a:moveTo>
                          <a:pt x="64" y="193"/>
                        </a:moveTo>
                        <a:cubicBezTo>
                          <a:pt x="72" y="211"/>
                          <a:pt x="66" y="205"/>
                          <a:pt x="75" y="198"/>
                        </a:cubicBezTo>
                        <a:cubicBezTo>
                          <a:pt x="80" y="188"/>
                          <a:pt x="95" y="180"/>
                          <a:pt x="105" y="175"/>
                        </a:cubicBezTo>
                        <a:cubicBezTo>
                          <a:pt x="108" y="169"/>
                          <a:pt x="116" y="160"/>
                          <a:pt x="123" y="159"/>
                        </a:cubicBezTo>
                        <a:cubicBezTo>
                          <a:pt x="125" y="155"/>
                          <a:pt x="133" y="144"/>
                          <a:pt x="137" y="142"/>
                        </a:cubicBezTo>
                        <a:cubicBezTo>
                          <a:pt x="139" y="132"/>
                          <a:pt x="152" y="124"/>
                          <a:pt x="161" y="121"/>
                        </a:cubicBezTo>
                        <a:cubicBezTo>
                          <a:pt x="167" y="115"/>
                          <a:pt x="171" y="111"/>
                          <a:pt x="177" y="105"/>
                        </a:cubicBezTo>
                        <a:cubicBezTo>
                          <a:pt x="179" y="98"/>
                          <a:pt x="185" y="89"/>
                          <a:pt x="192" y="84"/>
                        </a:cubicBezTo>
                        <a:cubicBezTo>
                          <a:pt x="195" y="78"/>
                          <a:pt x="197" y="76"/>
                          <a:pt x="203" y="73"/>
                        </a:cubicBezTo>
                        <a:cubicBezTo>
                          <a:pt x="206" y="66"/>
                          <a:pt x="209" y="64"/>
                          <a:pt x="215" y="60"/>
                        </a:cubicBezTo>
                        <a:cubicBezTo>
                          <a:pt x="216" y="54"/>
                          <a:pt x="217" y="52"/>
                          <a:pt x="222" y="48"/>
                        </a:cubicBezTo>
                        <a:cubicBezTo>
                          <a:pt x="225" y="41"/>
                          <a:pt x="227" y="34"/>
                          <a:pt x="233" y="31"/>
                        </a:cubicBezTo>
                        <a:cubicBezTo>
                          <a:pt x="235" y="20"/>
                          <a:pt x="244" y="2"/>
                          <a:pt x="227" y="0"/>
                        </a:cubicBezTo>
                        <a:cubicBezTo>
                          <a:pt x="201" y="3"/>
                          <a:pt x="149" y="16"/>
                          <a:pt x="149" y="16"/>
                        </a:cubicBezTo>
                        <a:cubicBezTo>
                          <a:pt x="97" y="43"/>
                          <a:pt x="43" y="65"/>
                          <a:pt x="5" y="109"/>
                        </a:cubicBezTo>
                        <a:cubicBezTo>
                          <a:pt x="0" y="129"/>
                          <a:pt x="1" y="151"/>
                          <a:pt x="8" y="171"/>
                        </a:cubicBezTo>
                        <a:cubicBezTo>
                          <a:pt x="10" y="186"/>
                          <a:pt x="21" y="192"/>
                          <a:pt x="33" y="199"/>
                        </a:cubicBezTo>
                        <a:cubicBezTo>
                          <a:pt x="36" y="206"/>
                          <a:pt x="39" y="204"/>
                          <a:pt x="45" y="207"/>
                        </a:cubicBezTo>
                        <a:cubicBezTo>
                          <a:pt x="68" y="205"/>
                          <a:pt x="68" y="213"/>
                          <a:pt x="68" y="204"/>
                        </a:cubicBezTo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6" name="Freeform 103"/>
                  <p:cNvSpPr>
                    <a:spLocks noChangeAspect="1"/>
                  </p:cNvSpPr>
                  <p:nvPr/>
                </p:nvSpPr>
                <p:spPr bwMode="auto">
                  <a:xfrm>
                    <a:off x="2835" y="1933"/>
                    <a:ext cx="952" cy="1633"/>
                  </a:xfrm>
                  <a:custGeom>
                    <a:avLst/>
                    <a:gdLst>
                      <a:gd name="T0" fmla="*/ 0 w 952"/>
                      <a:gd name="T1" fmla="*/ 1633 h 1633"/>
                      <a:gd name="T2" fmla="*/ 0 w 952"/>
                      <a:gd name="T3" fmla="*/ 681 h 1633"/>
                      <a:gd name="T4" fmla="*/ 45 w 952"/>
                      <a:gd name="T5" fmla="*/ 635 h 1633"/>
                      <a:gd name="T6" fmla="*/ 680 w 952"/>
                      <a:gd name="T7" fmla="*/ 0 h 1633"/>
                      <a:gd name="T8" fmla="*/ 816 w 952"/>
                      <a:gd name="T9" fmla="*/ 182 h 1633"/>
                      <a:gd name="T10" fmla="*/ 861 w 952"/>
                      <a:gd name="T11" fmla="*/ 272 h 1633"/>
                      <a:gd name="T12" fmla="*/ 907 w 952"/>
                      <a:gd name="T13" fmla="*/ 408 h 1633"/>
                      <a:gd name="T14" fmla="*/ 952 w 952"/>
                      <a:gd name="T15" fmla="*/ 590 h 1633"/>
                      <a:gd name="T16" fmla="*/ 952 w 952"/>
                      <a:gd name="T17" fmla="*/ 771 h 1633"/>
                      <a:gd name="T18" fmla="*/ 907 w 952"/>
                      <a:gd name="T19" fmla="*/ 953 h 1633"/>
                      <a:gd name="T20" fmla="*/ 861 w 952"/>
                      <a:gd name="T21" fmla="*/ 1089 h 1633"/>
                      <a:gd name="T22" fmla="*/ 771 w 952"/>
                      <a:gd name="T23" fmla="*/ 1225 h 1633"/>
                      <a:gd name="T24" fmla="*/ 725 w 952"/>
                      <a:gd name="T25" fmla="*/ 1270 h 1633"/>
                      <a:gd name="T26" fmla="*/ 544 w 952"/>
                      <a:gd name="T27" fmla="*/ 1452 h 1633"/>
                      <a:gd name="T28" fmla="*/ 453 w 952"/>
                      <a:gd name="T29" fmla="*/ 1497 h 1633"/>
                      <a:gd name="T30" fmla="*/ 363 w 952"/>
                      <a:gd name="T31" fmla="*/ 1542 h 1633"/>
                      <a:gd name="T32" fmla="*/ 226 w 952"/>
                      <a:gd name="T33" fmla="*/ 1588 h 1633"/>
                      <a:gd name="T34" fmla="*/ 0 w 952"/>
                      <a:gd name="T35" fmla="*/ 1633 h 16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52" h="1633">
                        <a:moveTo>
                          <a:pt x="0" y="1633"/>
                        </a:moveTo>
                        <a:lnTo>
                          <a:pt x="0" y="681"/>
                        </a:lnTo>
                        <a:lnTo>
                          <a:pt x="45" y="635"/>
                        </a:lnTo>
                        <a:lnTo>
                          <a:pt x="680" y="0"/>
                        </a:lnTo>
                        <a:lnTo>
                          <a:pt x="816" y="182"/>
                        </a:lnTo>
                        <a:lnTo>
                          <a:pt x="861" y="272"/>
                        </a:lnTo>
                        <a:lnTo>
                          <a:pt x="907" y="408"/>
                        </a:lnTo>
                        <a:lnTo>
                          <a:pt x="952" y="590"/>
                        </a:lnTo>
                        <a:lnTo>
                          <a:pt x="952" y="771"/>
                        </a:lnTo>
                        <a:lnTo>
                          <a:pt x="907" y="953"/>
                        </a:lnTo>
                        <a:lnTo>
                          <a:pt x="861" y="1089"/>
                        </a:lnTo>
                        <a:lnTo>
                          <a:pt x="771" y="1225"/>
                        </a:lnTo>
                        <a:lnTo>
                          <a:pt x="725" y="1270"/>
                        </a:lnTo>
                        <a:lnTo>
                          <a:pt x="544" y="1452"/>
                        </a:lnTo>
                        <a:lnTo>
                          <a:pt x="453" y="1497"/>
                        </a:lnTo>
                        <a:lnTo>
                          <a:pt x="363" y="1542"/>
                        </a:lnTo>
                        <a:lnTo>
                          <a:pt x="226" y="1588"/>
                        </a:lnTo>
                        <a:lnTo>
                          <a:pt x="0" y="1633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93" name="Group 104"/>
                <p:cNvGrpSpPr>
                  <a:grpSpLocks noChangeAspect="1"/>
                </p:cNvGrpSpPr>
                <p:nvPr/>
              </p:nvGrpSpPr>
              <p:grpSpPr bwMode="auto">
                <a:xfrm>
                  <a:off x="2170" y="1661"/>
                  <a:ext cx="1325" cy="885"/>
                  <a:chOff x="2170" y="1661"/>
                  <a:chExt cx="1325" cy="885"/>
                </a:xfrm>
              </p:grpSpPr>
              <p:sp>
                <p:nvSpPr>
                  <p:cNvPr id="200" name="Freeform 105"/>
                  <p:cNvSpPr>
                    <a:spLocks noChangeAspect="1"/>
                  </p:cNvSpPr>
                  <p:nvPr/>
                </p:nvSpPr>
                <p:spPr bwMode="auto">
                  <a:xfrm>
                    <a:off x="2170" y="1797"/>
                    <a:ext cx="215" cy="195"/>
                  </a:xfrm>
                  <a:custGeom>
                    <a:avLst/>
                    <a:gdLst>
                      <a:gd name="T0" fmla="*/ 42 w 215"/>
                      <a:gd name="T1" fmla="*/ 185 h 195"/>
                      <a:gd name="T2" fmla="*/ 28 w 215"/>
                      <a:gd name="T3" fmla="*/ 169 h 195"/>
                      <a:gd name="T4" fmla="*/ 12 w 215"/>
                      <a:gd name="T5" fmla="*/ 153 h 195"/>
                      <a:gd name="T6" fmla="*/ 10 w 215"/>
                      <a:gd name="T7" fmla="*/ 147 h 195"/>
                      <a:gd name="T8" fmla="*/ 4 w 215"/>
                      <a:gd name="T9" fmla="*/ 145 h 195"/>
                      <a:gd name="T10" fmla="*/ 0 w 215"/>
                      <a:gd name="T11" fmla="*/ 133 h 195"/>
                      <a:gd name="T12" fmla="*/ 16 w 215"/>
                      <a:gd name="T13" fmla="*/ 109 h 195"/>
                      <a:gd name="T14" fmla="*/ 32 w 215"/>
                      <a:gd name="T15" fmla="*/ 101 h 195"/>
                      <a:gd name="T16" fmla="*/ 48 w 215"/>
                      <a:gd name="T17" fmla="*/ 87 h 195"/>
                      <a:gd name="T18" fmla="*/ 72 w 215"/>
                      <a:gd name="T19" fmla="*/ 67 h 195"/>
                      <a:gd name="T20" fmla="*/ 76 w 215"/>
                      <a:gd name="T21" fmla="*/ 59 h 195"/>
                      <a:gd name="T22" fmla="*/ 88 w 215"/>
                      <a:gd name="T23" fmla="*/ 55 h 195"/>
                      <a:gd name="T24" fmla="*/ 120 w 215"/>
                      <a:gd name="T25" fmla="*/ 31 h 195"/>
                      <a:gd name="T26" fmla="*/ 132 w 215"/>
                      <a:gd name="T27" fmla="*/ 23 h 195"/>
                      <a:gd name="T28" fmla="*/ 180 w 215"/>
                      <a:gd name="T29" fmla="*/ 1 h 195"/>
                      <a:gd name="T30" fmla="*/ 202 w 215"/>
                      <a:gd name="T31" fmla="*/ 13 h 195"/>
                      <a:gd name="T32" fmla="*/ 206 w 215"/>
                      <a:gd name="T33" fmla="*/ 33 h 195"/>
                      <a:gd name="T34" fmla="*/ 188 w 215"/>
                      <a:gd name="T35" fmla="*/ 127 h 195"/>
                      <a:gd name="T36" fmla="*/ 168 w 215"/>
                      <a:gd name="T37" fmla="*/ 147 h 195"/>
                      <a:gd name="T38" fmla="*/ 128 w 215"/>
                      <a:gd name="T39" fmla="*/ 171 h 195"/>
                      <a:gd name="T40" fmla="*/ 96 w 215"/>
                      <a:gd name="T41" fmla="*/ 183 h 195"/>
                      <a:gd name="T42" fmla="*/ 68 w 215"/>
                      <a:gd name="T43" fmla="*/ 195 h 195"/>
                      <a:gd name="T44" fmla="*/ 42 w 215"/>
                      <a:gd name="T45" fmla="*/ 185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5" h="195">
                        <a:moveTo>
                          <a:pt x="42" y="185"/>
                        </a:moveTo>
                        <a:cubicBezTo>
                          <a:pt x="40" y="178"/>
                          <a:pt x="28" y="169"/>
                          <a:pt x="28" y="169"/>
                        </a:cubicBezTo>
                        <a:cubicBezTo>
                          <a:pt x="26" y="163"/>
                          <a:pt x="18" y="155"/>
                          <a:pt x="12" y="153"/>
                        </a:cubicBezTo>
                        <a:cubicBezTo>
                          <a:pt x="11" y="151"/>
                          <a:pt x="11" y="148"/>
                          <a:pt x="10" y="147"/>
                        </a:cubicBezTo>
                        <a:cubicBezTo>
                          <a:pt x="9" y="146"/>
                          <a:pt x="5" y="147"/>
                          <a:pt x="4" y="145"/>
                        </a:cubicBezTo>
                        <a:cubicBezTo>
                          <a:pt x="2" y="142"/>
                          <a:pt x="0" y="133"/>
                          <a:pt x="0" y="133"/>
                        </a:cubicBezTo>
                        <a:cubicBezTo>
                          <a:pt x="1" y="128"/>
                          <a:pt x="11" y="113"/>
                          <a:pt x="16" y="109"/>
                        </a:cubicBezTo>
                        <a:cubicBezTo>
                          <a:pt x="21" y="105"/>
                          <a:pt x="32" y="101"/>
                          <a:pt x="32" y="101"/>
                        </a:cubicBezTo>
                        <a:cubicBezTo>
                          <a:pt x="36" y="95"/>
                          <a:pt x="48" y="87"/>
                          <a:pt x="48" y="87"/>
                        </a:cubicBezTo>
                        <a:cubicBezTo>
                          <a:pt x="54" y="77"/>
                          <a:pt x="62" y="73"/>
                          <a:pt x="72" y="67"/>
                        </a:cubicBezTo>
                        <a:cubicBezTo>
                          <a:pt x="73" y="64"/>
                          <a:pt x="74" y="61"/>
                          <a:pt x="76" y="59"/>
                        </a:cubicBezTo>
                        <a:cubicBezTo>
                          <a:pt x="79" y="56"/>
                          <a:pt x="88" y="55"/>
                          <a:pt x="88" y="55"/>
                        </a:cubicBezTo>
                        <a:cubicBezTo>
                          <a:pt x="92" y="43"/>
                          <a:pt x="109" y="38"/>
                          <a:pt x="120" y="31"/>
                        </a:cubicBezTo>
                        <a:cubicBezTo>
                          <a:pt x="124" y="29"/>
                          <a:pt x="132" y="23"/>
                          <a:pt x="132" y="23"/>
                        </a:cubicBezTo>
                        <a:cubicBezTo>
                          <a:pt x="138" y="5"/>
                          <a:pt x="162" y="3"/>
                          <a:pt x="180" y="1"/>
                        </a:cubicBezTo>
                        <a:cubicBezTo>
                          <a:pt x="192" y="3"/>
                          <a:pt x="197" y="0"/>
                          <a:pt x="202" y="13"/>
                        </a:cubicBezTo>
                        <a:cubicBezTo>
                          <a:pt x="205" y="19"/>
                          <a:pt x="206" y="33"/>
                          <a:pt x="206" y="33"/>
                        </a:cubicBezTo>
                        <a:cubicBezTo>
                          <a:pt x="206" y="34"/>
                          <a:pt x="215" y="118"/>
                          <a:pt x="188" y="127"/>
                        </a:cubicBezTo>
                        <a:cubicBezTo>
                          <a:pt x="182" y="136"/>
                          <a:pt x="179" y="143"/>
                          <a:pt x="168" y="147"/>
                        </a:cubicBezTo>
                        <a:cubicBezTo>
                          <a:pt x="161" y="160"/>
                          <a:pt x="142" y="168"/>
                          <a:pt x="128" y="171"/>
                        </a:cubicBezTo>
                        <a:cubicBezTo>
                          <a:pt x="118" y="178"/>
                          <a:pt x="108" y="181"/>
                          <a:pt x="96" y="183"/>
                        </a:cubicBezTo>
                        <a:cubicBezTo>
                          <a:pt x="87" y="188"/>
                          <a:pt x="77" y="190"/>
                          <a:pt x="68" y="195"/>
                        </a:cubicBezTo>
                        <a:cubicBezTo>
                          <a:pt x="56" y="192"/>
                          <a:pt x="50" y="193"/>
                          <a:pt x="42" y="185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1" name="Freeform 106"/>
                  <p:cNvSpPr>
                    <a:spLocks noChangeAspect="1"/>
                  </p:cNvSpPr>
                  <p:nvPr/>
                </p:nvSpPr>
                <p:spPr bwMode="auto">
                  <a:xfrm>
                    <a:off x="3256" y="1788"/>
                    <a:ext cx="239" cy="196"/>
                  </a:xfrm>
                  <a:custGeom>
                    <a:avLst/>
                    <a:gdLst>
                      <a:gd name="T0" fmla="*/ 198 w 239"/>
                      <a:gd name="T1" fmla="*/ 188 h 196"/>
                      <a:gd name="T2" fmla="*/ 220 w 239"/>
                      <a:gd name="T3" fmla="*/ 170 h 196"/>
                      <a:gd name="T4" fmla="*/ 238 w 239"/>
                      <a:gd name="T5" fmla="*/ 152 h 196"/>
                      <a:gd name="T6" fmla="*/ 236 w 239"/>
                      <a:gd name="T7" fmla="*/ 134 h 196"/>
                      <a:gd name="T8" fmla="*/ 224 w 239"/>
                      <a:gd name="T9" fmla="*/ 126 h 196"/>
                      <a:gd name="T10" fmla="*/ 200 w 239"/>
                      <a:gd name="T11" fmla="*/ 102 h 196"/>
                      <a:gd name="T12" fmla="*/ 184 w 239"/>
                      <a:gd name="T13" fmla="*/ 86 h 196"/>
                      <a:gd name="T14" fmla="*/ 160 w 239"/>
                      <a:gd name="T15" fmla="*/ 70 h 196"/>
                      <a:gd name="T16" fmla="*/ 150 w 239"/>
                      <a:gd name="T17" fmla="*/ 56 h 196"/>
                      <a:gd name="T18" fmla="*/ 128 w 239"/>
                      <a:gd name="T19" fmla="*/ 40 h 196"/>
                      <a:gd name="T20" fmla="*/ 112 w 239"/>
                      <a:gd name="T21" fmla="*/ 30 h 196"/>
                      <a:gd name="T22" fmla="*/ 96 w 239"/>
                      <a:gd name="T23" fmla="*/ 22 h 196"/>
                      <a:gd name="T24" fmla="*/ 86 w 239"/>
                      <a:gd name="T25" fmla="*/ 14 h 196"/>
                      <a:gd name="T26" fmla="*/ 84 w 239"/>
                      <a:gd name="T27" fmla="*/ 8 h 196"/>
                      <a:gd name="T28" fmla="*/ 62 w 239"/>
                      <a:gd name="T29" fmla="*/ 0 h 196"/>
                      <a:gd name="T30" fmla="*/ 64 w 239"/>
                      <a:gd name="T31" fmla="*/ 126 h 196"/>
                      <a:gd name="T32" fmla="*/ 86 w 239"/>
                      <a:gd name="T33" fmla="*/ 144 h 196"/>
                      <a:gd name="T34" fmla="*/ 128 w 239"/>
                      <a:gd name="T35" fmla="*/ 168 h 196"/>
                      <a:gd name="T36" fmla="*/ 146 w 239"/>
                      <a:gd name="T37" fmla="*/ 174 h 196"/>
                      <a:gd name="T38" fmla="*/ 152 w 239"/>
                      <a:gd name="T39" fmla="*/ 176 h 196"/>
                      <a:gd name="T40" fmla="*/ 164 w 239"/>
                      <a:gd name="T41" fmla="*/ 188 h 196"/>
                      <a:gd name="T42" fmla="*/ 184 w 239"/>
                      <a:gd name="T43" fmla="*/ 196 h 196"/>
                      <a:gd name="T44" fmla="*/ 198 w 239"/>
                      <a:gd name="T45" fmla="*/ 188 h 1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196">
                        <a:moveTo>
                          <a:pt x="198" y="188"/>
                        </a:moveTo>
                        <a:cubicBezTo>
                          <a:pt x="208" y="181"/>
                          <a:pt x="208" y="173"/>
                          <a:pt x="220" y="170"/>
                        </a:cubicBezTo>
                        <a:cubicBezTo>
                          <a:pt x="223" y="166"/>
                          <a:pt x="234" y="155"/>
                          <a:pt x="238" y="152"/>
                        </a:cubicBezTo>
                        <a:cubicBezTo>
                          <a:pt x="237" y="146"/>
                          <a:pt x="239" y="139"/>
                          <a:pt x="236" y="134"/>
                        </a:cubicBezTo>
                        <a:cubicBezTo>
                          <a:pt x="234" y="130"/>
                          <a:pt x="224" y="126"/>
                          <a:pt x="224" y="126"/>
                        </a:cubicBezTo>
                        <a:cubicBezTo>
                          <a:pt x="219" y="111"/>
                          <a:pt x="213" y="109"/>
                          <a:pt x="200" y="102"/>
                        </a:cubicBezTo>
                        <a:cubicBezTo>
                          <a:pt x="198" y="96"/>
                          <a:pt x="190" y="88"/>
                          <a:pt x="184" y="86"/>
                        </a:cubicBezTo>
                        <a:cubicBezTo>
                          <a:pt x="179" y="78"/>
                          <a:pt x="169" y="74"/>
                          <a:pt x="160" y="70"/>
                        </a:cubicBezTo>
                        <a:cubicBezTo>
                          <a:pt x="155" y="56"/>
                          <a:pt x="160" y="59"/>
                          <a:pt x="150" y="56"/>
                        </a:cubicBezTo>
                        <a:cubicBezTo>
                          <a:pt x="146" y="45"/>
                          <a:pt x="138" y="42"/>
                          <a:pt x="128" y="40"/>
                        </a:cubicBezTo>
                        <a:cubicBezTo>
                          <a:pt x="122" y="30"/>
                          <a:pt x="126" y="35"/>
                          <a:pt x="112" y="30"/>
                        </a:cubicBezTo>
                        <a:cubicBezTo>
                          <a:pt x="106" y="28"/>
                          <a:pt x="96" y="22"/>
                          <a:pt x="96" y="22"/>
                        </a:cubicBezTo>
                        <a:cubicBezTo>
                          <a:pt x="91" y="8"/>
                          <a:pt x="99" y="24"/>
                          <a:pt x="86" y="14"/>
                        </a:cubicBezTo>
                        <a:cubicBezTo>
                          <a:pt x="84" y="13"/>
                          <a:pt x="85" y="9"/>
                          <a:pt x="84" y="8"/>
                        </a:cubicBezTo>
                        <a:cubicBezTo>
                          <a:pt x="80" y="4"/>
                          <a:pt x="68" y="1"/>
                          <a:pt x="62" y="0"/>
                        </a:cubicBezTo>
                        <a:cubicBezTo>
                          <a:pt x="0" y="6"/>
                          <a:pt x="33" y="95"/>
                          <a:pt x="64" y="126"/>
                        </a:cubicBezTo>
                        <a:cubicBezTo>
                          <a:pt x="67" y="136"/>
                          <a:pt x="76" y="141"/>
                          <a:pt x="86" y="144"/>
                        </a:cubicBezTo>
                        <a:cubicBezTo>
                          <a:pt x="96" y="157"/>
                          <a:pt x="112" y="164"/>
                          <a:pt x="128" y="168"/>
                        </a:cubicBezTo>
                        <a:cubicBezTo>
                          <a:pt x="134" y="170"/>
                          <a:pt x="140" y="172"/>
                          <a:pt x="146" y="174"/>
                        </a:cubicBezTo>
                        <a:cubicBezTo>
                          <a:pt x="148" y="175"/>
                          <a:pt x="152" y="176"/>
                          <a:pt x="152" y="176"/>
                        </a:cubicBezTo>
                        <a:cubicBezTo>
                          <a:pt x="157" y="179"/>
                          <a:pt x="159" y="185"/>
                          <a:pt x="164" y="188"/>
                        </a:cubicBezTo>
                        <a:cubicBezTo>
                          <a:pt x="170" y="192"/>
                          <a:pt x="178" y="193"/>
                          <a:pt x="184" y="196"/>
                        </a:cubicBezTo>
                        <a:cubicBezTo>
                          <a:pt x="196" y="191"/>
                          <a:pt x="191" y="195"/>
                          <a:pt x="198" y="188"/>
                        </a:cubicBezTo>
                        <a:close/>
                      </a:path>
                    </a:pathLst>
                  </a:cu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2" name="Rectangle 107"/>
                  <p:cNvSpPr>
                    <a:spLocks noChangeAspect="1" noChangeArrowheads="1"/>
                  </p:cNvSpPr>
                  <p:nvPr/>
                </p:nvSpPr>
                <p:spPr bwMode="auto">
                  <a:xfrm rot="18900000">
                    <a:off x="2448" y="1729"/>
                    <a:ext cx="362" cy="81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3" name="Rectangle 108"/>
                  <p:cNvSpPr>
                    <a:spLocks noChangeAspect="1" noChangeArrowheads="1"/>
                  </p:cNvSpPr>
                  <p:nvPr/>
                </p:nvSpPr>
                <p:spPr bwMode="auto">
                  <a:xfrm rot="2700000">
                    <a:off x="2837" y="1707"/>
                    <a:ext cx="362" cy="897"/>
                  </a:xfrm>
                  <a:prstGeom prst="rect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04" name="Oval 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90" y="1661"/>
                    <a:ext cx="1089" cy="454"/>
                  </a:xfrm>
                  <a:prstGeom prst="ellipse">
                    <a:avLst/>
                  </a:prstGeom>
                  <a:solidFill>
                    <a:srgbClr val="FF33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cs-CZ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194" name="Oval 110"/>
                <p:cNvSpPr>
                  <a:spLocks noChangeAspect="1" noChangeArrowheads="1"/>
                </p:cNvSpPr>
                <p:nvPr/>
              </p:nvSpPr>
              <p:spPr bwMode="auto">
                <a:xfrm>
                  <a:off x="1882" y="1654"/>
                  <a:ext cx="1905" cy="1904"/>
                </a:xfrm>
                <a:prstGeom prst="ellips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8F8F8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sp>
              <p:nvSpPr>
                <p:cNvPr id="195" name="Oval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2720" y="2493"/>
                  <a:ext cx="227" cy="227"/>
                </a:xfrm>
                <a:prstGeom prst="ellipse">
                  <a:avLst/>
                </a:prstGeom>
                <a:blipFill dpi="0" rotWithShape="1">
                  <a:blip r:embed="rId12"/>
                  <a:srcRect/>
                  <a:tile tx="0" ty="0" sx="100000" sy="100000" flip="none" algn="tl"/>
                </a:blipFill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cs-CZ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</a:endParaRPr>
                </a:p>
              </p:txBody>
            </p:sp>
            <p:cxnSp>
              <p:nvCxnSpPr>
                <p:cNvPr id="196" name="AutoShape 112"/>
                <p:cNvCxnSpPr>
                  <a:cxnSpLocks noChangeAspect="1" noChangeShapeType="1"/>
                  <a:stCxn id="195" idx="1"/>
                  <a:endCxn id="194" idx="1"/>
                </p:cNvCxnSpPr>
                <p:nvPr/>
              </p:nvCxnSpPr>
              <p:spPr bwMode="auto">
                <a:xfrm flipH="1" flipV="1">
                  <a:off x="2161" y="1925"/>
                  <a:ext cx="592" cy="59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7" name="AutoShape 113"/>
                <p:cNvCxnSpPr>
                  <a:cxnSpLocks noChangeAspect="1" noChangeShapeType="1"/>
                  <a:stCxn id="194" idx="3"/>
                  <a:endCxn id="195" idx="3"/>
                </p:cNvCxnSpPr>
                <p:nvPr/>
              </p:nvCxnSpPr>
              <p:spPr bwMode="auto">
                <a:xfrm flipV="1">
                  <a:off x="2161" y="2695"/>
                  <a:ext cx="592" cy="592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8" name="AutoShape 114"/>
                <p:cNvCxnSpPr>
                  <a:cxnSpLocks noChangeAspect="1" noChangeShapeType="1"/>
                  <a:stCxn id="194" idx="4"/>
                  <a:endCxn id="195" idx="4"/>
                </p:cNvCxnSpPr>
                <p:nvPr/>
              </p:nvCxnSpPr>
              <p:spPr bwMode="auto">
                <a:xfrm flipH="1" flipV="1">
                  <a:off x="2834" y="2728"/>
                  <a:ext cx="1" cy="838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9" name="AutoShape 115"/>
                <p:cNvCxnSpPr>
                  <a:cxnSpLocks noChangeAspect="1" noChangeShapeType="1"/>
                  <a:stCxn id="195" idx="7"/>
                  <a:endCxn id="194" idx="7"/>
                </p:cNvCxnSpPr>
                <p:nvPr/>
              </p:nvCxnSpPr>
              <p:spPr bwMode="auto">
                <a:xfrm flipV="1">
                  <a:off x="2914" y="1925"/>
                  <a:ext cx="594" cy="59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82" name="AutoShape 116"/>
              <p:cNvCxnSpPr>
                <a:cxnSpLocks noChangeAspect="1" noChangeShapeType="1"/>
                <a:stCxn id="180" idx="4"/>
                <a:endCxn id="194" idx="4"/>
              </p:cNvCxnSpPr>
              <p:nvPr/>
            </p:nvCxnSpPr>
            <p:spPr bwMode="auto">
              <a:xfrm flipH="1" flipV="1">
                <a:off x="2902" y="3697"/>
                <a:ext cx="1" cy="12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3" name="Line 117"/>
              <p:cNvSpPr>
                <a:spLocks noChangeAspect="1" noChangeShapeType="1"/>
              </p:cNvSpPr>
              <p:nvPr/>
            </p:nvSpPr>
            <p:spPr bwMode="auto">
              <a:xfrm flipH="1">
                <a:off x="1746" y="2675"/>
                <a:ext cx="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84" name="Line 118"/>
              <p:cNvSpPr>
                <a:spLocks noChangeAspect="1" noChangeShapeType="1"/>
              </p:cNvSpPr>
              <p:nvPr/>
            </p:nvSpPr>
            <p:spPr bwMode="auto">
              <a:xfrm flipH="1">
                <a:off x="3923" y="2681"/>
                <a:ext cx="1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</a:endParaRPr>
              </a:p>
            </p:txBody>
          </p:sp>
          <p:cxnSp>
            <p:nvCxnSpPr>
              <p:cNvPr id="185" name="AutoShape 119"/>
              <p:cNvCxnSpPr>
                <a:cxnSpLocks noChangeAspect="1" noChangeShapeType="1"/>
                <a:stCxn id="194" idx="0"/>
                <a:endCxn id="180" idx="0"/>
              </p:cNvCxnSpPr>
              <p:nvPr/>
            </p:nvCxnSpPr>
            <p:spPr bwMode="auto">
              <a:xfrm flipV="1">
                <a:off x="2902" y="1510"/>
                <a:ext cx="1" cy="14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6" name="AutoShape 120"/>
              <p:cNvCxnSpPr>
                <a:cxnSpLocks noChangeAspect="1" noChangeShapeType="1"/>
                <a:stCxn id="194" idx="1"/>
                <a:endCxn id="180" idx="1"/>
              </p:cNvCxnSpPr>
              <p:nvPr/>
            </p:nvCxnSpPr>
            <p:spPr bwMode="auto">
              <a:xfrm flipH="1" flipV="1">
                <a:off x="2085" y="1847"/>
                <a:ext cx="96" cy="1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7" name="AutoShape 121"/>
              <p:cNvCxnSpPr>
                <a:cxnSpLocks noChangeAspect="1" noChangeShapeType="1"/>
                <a:stCxn id="194" idx="7"/>
                <a:endCxn id="180" idx="7"/>
              </p:cNvCxnSpPr>
              <p:nvPr/>
            </p:nvCxnSpPr>
            <p:spPr bwMode="auto">
              <a:xfrm flipV="1">
                <a:off x="3623" y="1847"/>
                <a:ext cx="97" cy="10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8" name="AutoShape 122"/>
              <p:cNvCxnSpPr>
                <a:cxnSpLocks noChangeAspect="1" noChangeShapeType="1"/>
                <a:stCxn id="194" idx="5"/>
                <a:endCxn id="180" idx="5"/>
              </p:cNvCxnSpPr>
              <p:nvPr/>
            </p:nvCxnSpPr>
            <p:spPr bwMode="auto">
              <a:xfrm>
                <a:off x="3623" y="3400"/>
                <a:ext cx="97" cy="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AutoShape 123"/>
              <p:cNvCxnSpPr>
                <a:cxnSpLocks noChangeAspect="1" noChangeShapeType="1"/>
                <a:stCxn id="194" idx="3"/>
                <a:endCxn id="180" idx="3"/>
              </p:cNvCxnSpPr>
              <p:nvPr/>
            </p:nvCxnSpPr>
            <p:spPr bwMode="auto">
              <a:xfrm flipH="1">
                <a:off x="2085" y="3400"/>
                <a:ext cx="96" cy="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176" name="Object 124"/>
            <p:cNvGraphicFramePr>
              <a:graphicFrameLocks noChangeAspect="1"/>
            </p:cNvGraphicFramePr>
            <p:nvPr/>
          </p:nvGraphicFramePr>
          <p:xfrm>
            <a:off x="3016" y="3249"/>
            <a:ext cx="45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8" name="Rovnice" r:id="rId21" imgW="685800" imgH="393480" progId="Equation.3">
                    <p:embed/>
                  </p:oleObj>
                </mc:Choice>
                <mc:Fallback>
                  <p:oleObj name="Rovnice" r:id="rId21" imgW="685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3249"/>
                          <a:ext cx="45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" name="Object 125"/>
            <p:cNvGraphicFramePr>
              <a:graphicFrameLocks noChangeAspect="1"/>
            </p:cNvGraphicFramePr>
            <p:nvPr/>
          </p:nvGraphicFramePr>
          <p:xfrm>
            <a:off x="2200" y="3113"/>
            <a:ext cx="408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9" name="Rovnice" r:id="rId22" imgW="583920" imgH="393480" progId="Equation.3">
                    <p:embed/>
                  </p:oleObj>
                </mc:Choice>
                <mc:Fallback>
                  <p:oleObj name="Rovnice" r:id="rId22" imgW="5839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3113"/>
                          <a:ext cx="408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8" name="Object 126"/>
            <p:cNvGraphicFramePr>
              <a:graphicFrameLocks noChangeAspect="1"/>
            </p:cNvGraphicFramePr>
            <p:nvPr/>
          </p:nvGraphicFramePr>
          <p:xfrm>
            <a:off x="2653" y="2659"/>
            <a:ext cx="45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" name="Rovnice" r:id="rId23" imgW="583920" imgH="393480" progId="Equation.3">
                    <p:embed/>
                  </p:oleObj>
                </mc:Choice>
                <mc:Fallback>
                  <p:oleObj name="Rovnice" r:id="rId23" imgW="5839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59"/>
                          <a:ext cx="453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" name="Object 1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2827863"/>
                </p:ext>
              </p:extLst>
            </p:nvPr>
          </p:nvGraphicFramePr>
          <p:xfrm>
            <a:off x="2484" y="3551"/>
            <a:ext cx="38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1" name="Rovnice" r:id="rId24" imgW="660240" imgH="393480" progId="Equation.3">
                    <p:embed/>
                  </p:oleObj>
                </mc:Choice>
                <mc:Fallback>
                  <p:oleObj name="Rovnice" r:id="rId24" imgW="6602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" y="3551"/>
                          <a:ext cx="38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3" name="Oval 172"/>
          <p:cNvSpPr>
            <a:spLocks noChangeArrowheads="1"/>
          </p:cNvSpPr>
          <p:nvPr/>
        </p:nvSpPr>
        <p:spPr bwMode="auto">
          <a:xfrm>
            <a:off x="5100269" y="5532574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214" name="Oval 172"/>
          <p:cNvSpPr>
            <a:spLocks noChangeArrowheads="1"/>
          </p:cNvSpPr>
          <p:nvPr/>
        </p:nvSpPr>
        <p:spPr bwMode="auto">
          <a:xfrm>
            <a:off x="1096177" y="5511298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215" name="Oval 172"/>
          <p:cNvSpPr>
            <a:spLocks noChangeArrowheads="1"/>
          </p:cNvSpPr>
          <p:nvPr/>
        </p:nvSpPr>
        <p:spPr bwMode="auto">
          <a:xfrm>
            <a:off x="1203399" y="5598767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216" name="Oval 172"/>
          <p:cNvSpPr>
            <a:spLocks noChangeArrowheads="1"/>
          </p:cNvSpPr>
          <p:nvPr/>
        </p:nvSpPr>
        <p:spPr bwMode="auto">
          <a:xfrm>
            <a:off x="1328454" y="5652432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217" name="Oval 172"/>
          <p:cNvSpPr>
            <a:spLocks noChangeArrowheads="1"/>
          </p:cNvSpPr>
          <p:nvPr/>
        </p:nvSpPr>
        <p:spPr bwMode="auto">
          <a:xfrm>
            <a:off x="1474274" y="5685320"/>
            <a:ext cx="155807" cy="152746"/>
          </a:xfrm>
          <a:prstGeom prst="ellipse">
            <a:avLst/>
          </a:prstGeom>
          <a:solidFill>
            <a:srgbClr val="FF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218" name="Text Box 4"/>
          <p:cNvSpPr txBox="1">
            <a:spLocks noChangeArrowheads="1"/>
          </p:cNvSpPr>
          <p:nvPr/>
        </p:nvSpPr>
        <p:spPr bwMode="auto">
          <a:xfrm>
            <a:off x="3973726" y="6018455"/>
            <a:ext cx="161407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Arial" charset="0"/>
              </a:rPr>
              <a:t>typical result</a:t>
            </a:r>
            <a:endParaRPr lang="cs-CZ" altLang="cs-CZ" sz="16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0" name="Text Box 4"/>
          <p:cNvSpPr txBox="1">
            <a:spLocks noChangeArrowheads="1"/>
          </p:cNvSpPr>
          <p:nvPr/>
        </p:nvSpPr>
        <p:spPr bwMode="auto">
          <a:xfrm>
            <a:off x="935596" y="5985284"/>
            <a:ext cx="161407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Arial" charset="0"/>
              </a:rPr>
              <a:t>very unlikely </a:t>
            </a:r>
            <a:endParaRPr lang="cs-CZ" altLang="cs-CZ" sz="1600" b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6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and termination criteria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24</a:t>
            </a:fld>
            <a:endParaRPr lang="en-US" altLang="cs-CZ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853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cs-CZ" sz="2400" b="0" kern="0" dirty="0">
                <a:solidFill>
                  <a:srgbClr val="1B85B9"/>
                </a:solidFill>
              </a:rPr>
              <a:t>Replacement mechanisms</a:t>
            </a:r>
          </a:p>
          <a:p>
            <a:pPr lvl="1">
              <a:lnSpc>
                <a:spcPct val="90000"/>
              </a:lnSpc>
            </a:pPr>
            <a:r>
              <a:rPr lang="en-US" altLang="cs-CZ" sz="2000" b="0" kern="0" dirty="0">
                <a:solidFill>
                  <a:srgbClr val="1B85B9"/>
                </a:solidFill>
              </a:rPr>
              <a:t>Steady-state EA: </a:t>
            </a:r>
            <a:r>
              <a:rPr lang="en-US" altLang="cs-CZ" sz="2000" b="0" kern="0" dirty="0"/>
              <a:t>The new population of P individuals will contain N individuals from the old population and M new offspring individuals (P = N + M). </a:t>
            </a:r>
          </a:p>
          <a:p>
            <a:pPr lvl="1">
              <a:lnSpc>
                <a:spcPct val="90000"/>
              </a:lnSpc>
            </a:pPr>
            <a:r>
              <a:rPr lang="en-US" altLang="cs-CZ" sz="2000" b="0" kern="0" dirty="0">
                <a:solidFill>
                  <a:srgbClr val="1B85B9"/>
                </a:solidFill>
              </a:rPr>
              <a:t>Generational EA: </a:t>
            </a:r>
            <a:r>
              <a:rPr lang="en-US" altLang="cs-CZ" sz="2000" b="0" kern="0" dirty="0"/>
              <a:t>The new population contains only new offspring individuals.</a:t>
            </a:r>
          </a:p>
          <a:p>
            <a:pPr>
              <a:lnSpc>
                <a:spcPct val="90000"/>
              </a:lnSpc>
            </a:pPr>
            <a:r>
              <a:rPr lang="en-US" altLang="cs-CZ" sz="2400" b="0" kern="0" dirty="0">
                <a:solidFill>
                  <a:srgbClr val="1B85B9"/>
                </a:solidFill>
              </a:rPr>
              <a:t>Elitism</a:t>
            </a:r>
            <a:r>
              <a:rPr lang="en-US" altLang="cs-CZ" sz="2400" b="0" kern="0" dirty="0"/>
              <a:t> – the best </a:t>
            </a:r>
            <a:r>
              <a:rPr lang="en-US" altLang="cs-CZ" sz="2400" b="0" i="1" kern="0" dirty="0"/>
              <a:t>e</a:t>
            </a:r>
            <a:r>
              <a:rPr lang="en-US" altLang="cs-CZ" sz="2400" b="0" kern="0" dirty="0"/>
              <a:t> individuals of the previous population are automatically copied to the new population (</a:t>
            </a:r>
            <a:r>
              <a:rPr lang="en-US" altLang="cs-CZ" sz="2400" b="0" i="1" kern="0" dirty="0"/>
              <a:t>e</a:t>
            </a:r>
            <a:r>
              <a:rPr lang="en-US" altLang="cs-CZ" sz="2400" b="0" kern="0" dirty="0"/>
              <a:t> is usually 1).</a:t>
            </a:r>
          </a:p>
          <a:p>
            <a:pPr>
              <a:lnSpc>
                <a:spcPct val="90000"/>
              </a:lnSpc>
            </a:pPr>
            <a:endParaRPr lang="en-US" altLang="cs-CZ" sz="2400" b="0" kern="0" dirty="0"/>
          </a:p>
          <a:p>
            <a:pPr>
              <a:lnSpc>
                <a:spcPct val="90000"/>
              </a:lnSpc>
            </a:pPr>
            <a:r>
              <a:rPr lang="en-US" altLang="cs-CZ" sz="2400" b="0" kern="0" dirty="0"/>
              <a:t>Typical </a:t>
            </a:r>
            <a:r>
              <a:rPr lang="en-US" altLang="cs-CZ" sz="2400" b="0" kern="0" dirty="0">
                <a:solidFill>
                  <a:srgbClr val="1B85B9"/>
                </a:solidFill>
              </a:rPr>
              <a:t>termination criteria</a:t>
            </a:r>
          </a:p>
          <a:p>
            <a:pPr lvl="1">
              <a:lnSpc>
                <a:spcPct val="90000"/>
              </a:lnSpc>
            </a:pPr>
            <a:r>
              <a:rPr lang="en-US" altLang="cs-CZ" sz="2200" b="0" kern="0" dirty="0"/>
              <a:t>A solution with fitness = 100% was discovered.</a:t>
            </a:r>
          </a:p>
          <a:p>
            <a:pPr lvl="1">
              <a:lnSpc>
                <a:spcPct val="90000"/>
              </a:lnSpc>
            </a:pPr>
            <a:r>
              <a:rPr lang="en-US" altLang="cs-CZ" sz="2200" b="0" kern="0" dirty="0"/>
              <a:t>The available time or the number of generations was exhausted.</a:t>
            </a:r>
          </a:p>
          <a:p>
            <a:pPr lvl="1">
              <a:lnSpc>
                <a:spcPct val="90000"/>
              </a:lnSpc>
            </a:pPr>
            <a:r>
              <a:rPr lang="en-US" altLang="cs-CZ" sz="2200" b="0" kern="0" dirty="0"/>
              <a:t>There has not been any progress in the fitness score in the last </a:t>
            </a:r>
            <a:r>
              <a:rPr lang="en-US" altLang="cs-CZ" sz="2200" b="0" i="1" kern="0" dirty="0"/>
              <a:t>k</a:t>
            </a:r>
            <a:r>
              <a:rPr lang="en-US" altLang="cs-CZ" sz="2200" b="0" kern="0" dirty="0"/>
              <a:t> generations.</a:t>
            </a:r>
          </a:p>
        </p:txBody>
      </p:sp>
    </p:spTree>
    <p:extLst>
      <p:ext uri="{BB962C8B-B14F-4D97-AF65-F5344CB8AC3E}">
        <p14:creationId xmlns:p14="http://schemas.microsoft.com/office/powerpoint/2010/main" val="358172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25</a:t>
            </a:fld>
            <a:endParaRPr lang="en-US" altLang="cs-CZ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3593" y="692696"/>
            <a:ext cx="85344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b="0" dirty="0"/>
              <a:t>Small examples</a:t>
            </a:r>
          </a:p>
          <a:p>
            <a:pPr lvl="1">
              <a:lnSpc>
                <a:spcPct val="80000"/>
              </a:lnSpc>
            </a:pPr>
            <a:r>
              <a:rPr lang="en-US" sz="1800" b="0" dirty="0"/>
              <a:t>Genetic Algorithm for Solving the Multiple Traveling Salesman Problem</a:t>
            </a:r>
          </a:p>
          <a:p>
            <a:pPr lvl="2">
              <a:lnSpc>
                <a:spcPct val="80000"/>
              </a:lnSpc>
            </a:pPr>
            <a:r>
              <a:rPr lang="cs-CZ" sz="1600" b="0" dirty="0">
                <a:hlinkClick r:id="rId2"/>
              </a:rPr>
              <a:t>https://www.youtube.com/watch?v=Kt7J1Kbwco8</a:t>
            </a:r>
            <a:endParaRPr lang="en-US" altLang="cs-CZ" sz="1600" b="0" kern="0" dirty="0"/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Differential Evolution Optimization of an Airfoil</a:t>
            </a:r>
          </a:p>
          <a:p>
            <a:pPr lvl="2">
              <a:lnSpc>
                <a:spcPct val="80000"/>
              </a:lnSpc>
            </a:pPr>
            <a:r>
              <a:rPr lang="en-US" altLang="cs-CZ" sz="1600" b="0" kern="0" dirty="0">
                <a:hlinkClick r:id="rId3"/>
              </a:rPr>
              <a:t>https://www.youtube.com/watch?v=vzcrW6xZAtI</a:t>
            </a:r>
            <a:endParaRPr lang="en-US" altLang="cs-CZ" sz="1600" b="0" kern="0" dirty="0"/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Evolving a robot kick with evolutionary algorithms</a:t>
            </a:r>
          </a:p>
          <a:p>
            <a:pPr lvl="2">
              <a:lnSpc>
                <a:spcPct val="80000"/>
              </a:lnSpc>
            </a:pPr>
            <a:r>
              <a:rPr lang="en-US" altLang="cs-CZ" sz="1600" b="0" kern="0" dirty="0"/>
              <a:t>https://www.youtube.com/watch?v=SZ4gNgP_Bmw</a:t>
            </a:r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Real-world applications: High-speed Train optimization</a:t>
            </a:r>
            <a:endParaRPr lang="cs-CZ" altLang="cs-CZ" sz="2000" b="0" kern="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301046C-4DC2-4482-A5DE-0049DFF5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284984"/>
            <a:ext cx="7886700" cy="267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54FA2B-8C47-42AE-AB1E-7691243376BD}"/>
              </a:ext>
            </a:extLst>
          </p:cNvPr>
          <p:cNvSpPr/>
          <p:nvPr/>
        </p:nvSpPr>
        <p:spPr>
          <a:xfrm>
            <a:off x="3657600" y="5863084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000" b="0" dirty="0" err="1">
                <a:solidFill>
                  <a:schemeClr val="tx1"/>
                </a:solidFill>
                <a:latin typeface="Arial" pitchFamily="-102" charset="0"/>
                <a:ea typeface="ＭＳ Ｐゴシック" pitchFamily="-102" charset="-128"/>
              </a:rPr>
              <a:t>Xu</a:t>
            </a:r>
            <a:r>
              <a:rPr lang="en-US" sz="1000" b="0" dirty="0">
                <a:solidFill>
                  <a:schemeClr val="tx1"/>
                </a:solidFill>
                <a:latin typeface="Arial" pitchFamily="-102" charset="0"/>
                <a:ea typeface="ＭＳ Ｐゴシック" pitchFamily="-102" charset="-128"/>
              </a:rPr>
              <a:t> G, Liang X, Yao S, Chen D, Li Z (2017) Multi-Objective Aerodynamic Optimization of the Streamlined Shape of High-Speed Trains Based on the </a:t>
            </a:r>
            <a:r>
              <a:rPr lang="en-US" sz="1000" b="0" dirty="0" err="1">
                <a:solidFill>
                  <a:schemeClr val="tx1"/>
                </a:solidFill>
                <a:latin typeface="Arial" pitchFamily="-102" charset="0"/>
                <a:ea typeface="ＭＳ Ｐゴシック" pitchFamily="-102" charset="-128"/>
              </a:rPr>
              <a:t>Kriging</a:t>
            </a:r>
            <a:r>
              <a:rPr lang="en-US" sz="1000" b="0" dirty="0">
                <a:solidFill>
                  <a:schemeClr val="tx1"/>
                </a:solidFill>
                <a:latin typeface="Arial" pitchFamily="-102" charset="0"/>
                <a:ea typeface="ＭＳ Ｐゴシック" pitchFamily="-102" charset="-128"/>
              </a:rPr>
              <a:t> Model. PLOS ONE 12(1)</a:t>
            </a:r>
          </a:p>
        </p:txBody>
      </p:sp>
    </p:spTree>
    <p:extLst>
      <p:ext uri="{BB962C8B-B14F-4D97-AF65-F5344CB8AC3E}">
        <p14:creationId xmlns:p14="http://schemas.microsoft.com/office/powerpoint/2010/main" val="257020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use EA one has to: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26</a:t>
            </a:fld>
            <a:endParaRPr lang="en-US" altLang="cs-CZ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3593" y="692696"/>
            <a:ext cx="85344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000" b="0" kern="0" dirty="0"/>
              <a:t>develop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problem encoding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genetic operators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fitness function</a:t>
            </a:r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set up the EA parameters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population size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initialization of the population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number of generations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probability of mutation, crossover …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the termination condition</a:t>
            </a:r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statistically evaluate the results (EA is a stochastic algorithm!)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repeat the EA run several times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report the best / average / median results</a:t>
            </a:r>
          </a:p>
          <a:p>
            <a:pPr lvl="1">
              <a:lnSpc>
                <a:spcPct val="80000"/>
              </a:lnSpc>
            </a:pPr>
            <a:endParaRPr lang="en-US" altLang="cs-CZ" sz="18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repeat the entire process if EA does not work</a:t>
            </a:r>
            <a:endParaRPr lang="cs-CZ" altLang="cs-CZ" sz="2000" b="0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43508" y="5795549"/>
            <a:ext cx="889298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0" dirty="0">
                <a:solidFill>
                  <a:srgbClr val="FF0000"/>
                </a:solidFill>
                <a:latin typeface="Calibri" panose="020F0502020204030204" pitchFamily="34" charset="0"/>
              </a:rPr>
              <a:t>In case of real-world applications, there is no relevant theory for solving these issues!</a:t>
            </a:r>
          </a:p>
          <a:p>
            <a:pPr>
              <a:buNone/>
            </a:pPr>
            <a:endParaRPr lang="cs-CZ" sz="1800" b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08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sz="2800" dirty="0"/>
              <a:t>Evaluation of EAs: Is EA</a:t>
            </a:r>
            <a:r>
              <a:rPr lang="en-US" altLang="cs-CZ" sz="2800" baseline="-25000" dirty="0"/>
              <a:t>1</a:t>
            </a:r>
            <a:r>
              <a:rPr lang="en-US" altLang="cs-CZ" sz="2800" dirty="0"/>
              <a:t> better than EA</a:t>
            </a:r>
            <a:r>
              <a:rPr lang="en-US" altLang="cs-CZ" sz="2800" baseline="-25000" dirty="0"/>
              <a:t>2</a:t>
            </a:r>
            <a:r>
              <a:rPr lang="en-US" altLang="cs-CZ" sz="2800" dirty="0"/>
              <a:t>?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27</a:t>
            </a:fld>
            <a:endParaRPr lang="en-US" altLang="cs-CZ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288" y="977900"/>
            <a:ext cx="8294687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000" b="0" kern="0" dirty="0">
                <a:solidFill>
                  <a:srgbClr val="1B85B9"/>
                </a:solidFill>
              </a:rPr>
              <a:t>Time of evolution</a:t>
            </a:r>
            <a:r>
              <a:rPr lang="cs-CZ" altLang="cs-CZ" sz="2000" b="0" kern="0" dirty="0">
                <a:solidFill>
                  <a:srgbClr val="1B85B9"/>
                </a:solidFill>
              </a:rPr>
              <a:t> </a:t>
            </a:r>
            <a:r>
              <a:rPr lang="cs-CZ" altLang="cs-CZ" sz="2000" b="0" kern="0" dirty="0">
                <a:sym typeface="Symbol" pitchFamily="18" charset="2"/>
              </a:rPr>
              <a:t></a:t>
            </a:r>
            <a:r>
              <a:rPr lang="cs-CZ" altLang="cs-CZ" sz="2000" b="0" kern="0" dirty="0"/>
              <a:t> G * (P*T</a:t>
            </a:r>
            <a:r>
              <a:rPr lang="cs-CZ" altLang="cs-CZ" sz="2000" b="0" kern="0" baseline="-25000" dirty="0"/>
              <a:t>a</a:t>
            </a:r>
            <a:r>
              <a:rPr lang="cs-CZ" altLang="cs-CZ" sz="2000" b="0" kern="0" dirty="0"/>
              <a:t> + </a:t>
            </a:r>
            <a:r>
              <a:rPr lang="cs-CZ" altLang="cs-CZ" sz="2000" b="0" kern="0" dirty="0" err="1"/>
              <a:t>T</a:t>
            </a:r>
            <a:r>
              <a:rPr lang="cs-CZ" altLang="cs-CZ" sz="2000" b="0" kern="0" baseline="-25000" dirty="0" err="1"/>
              <a:t>p</a:t>
            </a:r>
            <a:r>
              <a:rPr lang="cs-CZ" altLang="cs-CZ" sz="2000" b="0" kern="0" dirty="0"/>
              <a:t>)</a:t>
            </a:r>
          </a:p>
          <a:p>
            <a:pPr lvl="1">
              <a:lnSpc>
                <a:spcPct val="80000"/>
              </a:lnSpc>
            </a:pPr>
            <a:r>
              <a:rPr lang="cs-CZ" altLang="cs-CZ" sz="1800" b="0" kern="0" dirty="0"/>
              <a:t>G </a:t>
            </a:r>
            <a:r>
              <a:rPr lang="en-US" altLang="cs-CZ" sz="1800" b="0" kern="0" dirty="0"/>
              <a:t>is the number of generations</a:t>
            </a:r>
            <a:endParaRPr lang="cs-CZ" altLang="cs-CZ" sz="1800" b="0" kern="0" dirty="0"/>
          </a:p>
          <a:p>
            <a:pPr lvl="1">
              <a:lnSpc>
                <a:spcPct val="80000"/>
              </a:lnSpc>
            </a:pPr>
            <a:r>
              <a:rPr lang="cs-CZ" altLang="cs-CZ" sz="1800" b="0" kern="0" dirty="0"/>
              <a:t>P </a:t>
            </a:r>
            <a:r>
              <a:rPr lang="en-US" altLang="cs-CZ" sz="1800" b="0" kern="0" dirty="0"/>
              <a:t>is the population size</a:t>
            </a:r>
            <a:endParaRPr lang="cs-CZ" altLang="cs-CZ" sz="1800" b="0" kern="0" dirty="0"/>
          </a:p>
          <a:p>
            <a:pPr lvl="1">
              <a:lnSpc>
                <a:spcPct val="80000"/>
              </a:lnSpc>
            </a:pPr>
            <a:r>
              <a:rPr lang="cs-CZ" altLang="cs-CZ" sz="1800" b="0" kern="0" dirty="0"/>
              <a:t>T</a:t>
            </a:r>
            <a:r>
              <a:rPr lang="cs-CZ" altLang="cs-CZ" sz="1800" b="0" kern="0" baseline="-25000" dirty="0"/>
              <a:t>a</a:t>
            </a:r>
            <a:r>
              <a:rPr lang="cs-CZ" altLang="cs-CZ" sz="1800" b="0" kern="0" dirty="0"/>
              <a:t> – </a:t>
            </a:r>
            <a:r>
              <a:rPr lang="en-US" altLang="cs-CZ" sz="1800" b="0" kern="0" dirty="0"/>
              <a:t>the evaluation time of a single candidate solution</a:t>
            </a:r>
          </a:p>
          <a:p>
            <a:pPr lvl="1">
              <a:lnSpc>
                <a:spcPct val="80000"/>
              </a:lnSpc>
            </a:pPr>
            <a:r>
              <a:rPr lang="cs-CZ" altLang="cs-CZ" sz="1800" b="0" kern="0" dirty="0" err="1"/>
              <a:t>T</a:t>
            </a:r>
            <a:r>
              <a:rPr lang="cs-CZ" altLang="cs-CZ" sz="1800" b="0" kern="0" baseline="-25000" dirty="0" err="1"/>
              <a:t>p</a:t>
            </a:r>
            <a:r>
              <a:rPr lang="cs-CZ" altLang="cs-CZ" sz="1800" b="0" kern="0" dirty="0"/>
              <a:t> – </a:t>
            </a:r>
            <a:r>
              <a:rPr lang="en-US" altLang="cs-CZ" sz="1800" b="0" kern="0" dirty="0"/>
              <a:t>the time to create a new population (crossover/mutation/selection) </a:t>
            </a:r>
            <a:endParaRPr lang="cs-CZ" altLang="cs-CZ" sz="18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The number of </a:t>
            </a:r>
            <a:r>
              <a:rPr lang="en-US" altLang="cs-CZ" sz="2000" b="0" kern="0" dirty="0">
                <a:solidFill>
                  <a:srgbClr val="1B85B9"/>
                </a:solidFill>
              </a:rPr>
              <a:t>fitness evaluations </a:t>
            </a:r>
            <a:r>
              <a:rPr lang="en-US" altLang="cs-CZ" sz="2000" b="0" kern="0" dirty="0"/>
              <a:t>G*P is usually considered</a:t>
            </a:r>
            <a:r>
              <a:rPr lang="cs-CZ" altLang="cs-CZ" sz="2000" b="0" kern="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A single run is not important (lucky chance)!</a:t>
            </a:r>
            <a:endParaRPr lang="cs-CZ" altLang="cs-CZ" sz="2000" b="0" kern="0" dirty="0"/>
          </a:p>
          <a:p>
            <a:pPr>
              <a:lnSpc>
                <a:spcPct val="80000"/>
              </a:lnSpc>
            </a:pPr>
            <a:r>
              <a:rPr lang="en-US" altLang="cs-CZ" sz="2000" b="0" i="1" kern="0" dirty="0">
                <a:solidFill>
                  <a:srgbClr val="1B85B9"/>
                </a:solidFill>
              </a:rPr>
              <a:t>r</a:t>
            </a:r>
            <a:r>
              <a:rPr lang="en-US" altLang="cs-CZ" sz="2000" b="0" kern="0" dirty="0">
                <a:solidFill>
                  <a:srgbClr val="1B85B9"/>
                </a:solidFill>
              </a:rPr>
              <a:t> runs </a:t>
            </a:r>
            <a:r>
              <a:rPr lang="en-US" altLang="cs-CZ" sz="2000" b="0" kern="0" dirty="0"/>
              <a:t>have to be performed to get statistically relevant results. The quality of EA is measured using:</a:t>
            </a:r>
            <a:endParaRPr lang="cs-CZ" altLang="cs-CZ" sz="2000" b="0" kern="0" dirty="0"/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The average (median) number of evaluations to find a solution (out of </a:t>
            </a:r>
            <a:r>
              <a:rPr lang="en-US" altLang="cs-CZ" sz="1800" b="0" i="1" kern="0" dirty="0"/>
              <a:t>r</a:t>
            </a:r>
            <a:r>
              <a:rPr lang="en-US" altLang="cs-CZ" sz="1800" b="0" kern="0" dirty="0"/>
              <a:t> runs)</a:t>
            </a:r>
            <a:r>
              <a:rPr lang="cs-CZ" altLang="cs-CZ" sz="1800" b="0" kern="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The number of successful runs out of </a:t>
            </a:r>
            <a:r>
              <a:rPr lang="en-US" altLang="cs-CZ" sz="1800" b="0" i="1" kern="0" dirty="0"/>
              <a:t>r </a:t>
            </a:r>
            <a:r>
              <a:rPr lang="en-US" altLang="cs-CZ" sz="1800" b="0" kern="0" dirty="0"/>
              <a:t>runs</a:t>
            </a:r>
            <a:r>
              <a:rPr lang="cs-CZ" altLang="cs-CZ" sz="1800" b="0" kern="0" dirty="0"/>
              <a:t>.</a:t>
            </a:r>
            <a:endParaRPr lang="en-US" altLang="cs-CZ" sz="1800" b="0" kern="0" dirty="0"/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Many other methods exists</a:t>
            </a:r>
            <a:r>
              <a:rPr lang="cs-CZ" altLang="cs-CZ" sz="1800" b="0" kern="0" dirty="0"/>
              <a:t>.</a:t>
            </a:r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If we are not satisfied with a given EA, some EA’s parameters or mechanisms should be changed</a:t>
            </a:r>
            <a:r>
              <a:rPr lang="cs-CZ" altLang="cs-CZ" sz="2000" b="0" kern="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Then, the complete statistical evaluation has to be performed again.</a:t>
            </a:r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Experience: </a:t>
            </a:r>
            <a:r>
              <a:rPr lang="en-US" altLang="cs-CZ" sz="2000" b="0" i="1" kern="0" dirty="0"/>
              <a:t>r</a:t>
            </a:r>
            <a:r>
              <a:rPr lang="en-US" altLang="cs-CZ" sz="2000" b="0" kern="0" dirty="0">
                <a:sym typeface="Symbol" pitchFamily="18" charset="2"/>
              </a:rPr>
              <a:t> </a:t>
            </a:r>
            <a:r>
              <a:rPr lang="en-US" altLang="cs-CZ" sz="2000" b="0" kern="0" dirty="0"/>
              <a:t>30 to get statistically relevant results.</a:t>
            </a:r>
            <a:endParaRPr lang="cs-CZ" altLang="cs-CZ" sz="2000" b="0" kern="0" dirty="0"/>
          </a:p>
        </p:txBody>
      </p:sp>
    </p:spTree>
    <p:extLst>
      <p:ext uri="{BB962C8B-B14F-4D97-AF65-F5344CB8AC3E}">
        <p14:creationId xmlns:p14="http://schemas.microsoft.com/office/powerpoint/2010/main" val="239362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sz="2000" dirty="0"/>
              <a:t>Ex.1: What is the most suitable population size and mutation probability?</a:t>
            </a:r>
            <a:endParaRPr lang="cs-CZ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28</a:t>
            </a:fld>
            <a:endParaRPr lang="en-US" altLang="cs-CZ"/>
          </a:p>
        </p:txBody>
      </p:sp>
      <p:pic>
        <p:nvPicPr>
          <p:cNvPr id="6" name="Picture 4" descr="gp_pop_mut_cro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4664"/>
            <a:ext cx="547370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855" y="4185084"/>
            <a:ext cx="872490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u="sng" dirty="0">
                <a:solidFill>
                  <a:srgbClr val="000000"/>
                </a:solidFill>
                <a:latin typeface="Calibri" panose="020F0502020204030204" pitchFamily="34" charset="0"/>
              </a:rPr>
              <a:t>Principles of the statistical evaluation - an example:</a:t>
            </a:r>
            <a:endParaRPr lang="en-US" altLang="cs-CZ" sz="18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Except the population size (10 options for P), the number of generations (G=40000/P), and the mutation probability (10 options) all other EA parameters remain unchanged! The number of evaluations P*G = 40000 is fixed to ensure the same execution time for each run.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50 independent runs for each combination of parameters are performed.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In total, 50 x 10 x 10 independent runs are performed.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The average best fitness out of 50 independent runs is reported.</a:t>
            </a:r>
            <a:endParaRPr lang="cs-CZ" altLang="cs-CZ" sz="18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588125" y="750738"/>
            <a:ext cx="1871663" cy="878061"/>
          </a:xfrm>
          <a:prstGeom prst="rect">
            <a:avLst/>
          </a:prstGeom>
          <a:solidFill>
            <a:srgbClr val="3333CC">
              <a:alpha val="38823"/>
            </a:srgbClr>
          </a:solidFill>
          <a:ln w="25400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The best setting: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pMutt</a:t>
            </a: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= 0.02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popSize</a:t>
            </a: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</a:rPr>
              <a:t> = 15 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572000" y="1052364"/>
            <a:ext cx="360363" cy="360362"/>
          </a:xfrm>
          <a:prstGeom prst="ellipse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cs-CZ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0" name="AutoShape 10"/>
          <p:cNvCxnSpPr>
            <a:cxnSpLocks noChangeShapeType="1"/>
            <a:stCxn id="8" idx="1"/>
          </p:cNvCxnSpPr>
          <p:nvPr/>
        </p:nvCxnSpPr>
        <p:spPr bwMode="auto">
          <a:xfrm flipH="1" flipV="1">
            <a:off x="4859339" y="1149201"/>
            <a:ext cx="1728786" cy="4056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6904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Ex. 2: Comparison of EA-A and EA-B in the circuit area optimization (minimization)</a:t>
            </a:r>
            <a:endParaRPr lang="cs-CZ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29</a:t>
            </a:fld>
            <a:endParaRPr lang="en-US" altLang="cs-CZ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2" y="681013"/>
            <a:ext cx="5487987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56969" y="2481238"/>
            <a:ext cx="2232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>
                <a:solidFill>
                  <a:srgbClr val="000000"/>
                </a:solidFill>
                <a:latin typeface="Arial" charset="0"/>
              </a:rPr>
              <a:t>EA-A</a:t>
            </a:r>
            <a:r>
              <a:rPr lang="cs-CZ" altLang="cs-CZ" sz="1200" b="0">
                <a:solidFill>
                  <a:srgbClr val="000000"/>
                </a:solidFill>
                <a:latin typeface="Arial" charset="0"/>
              </a:rPr>
              <a:t> – </a:t>
            </a:r>
            <a:r>
              <a:rPr lang="en-US" altLang="cs-CZ" sz="1200" b="0">
                <a:solidFill>
                  <a:srgbClr val="000000"/>
                </a:solidFill>
                <a:latin typeface="Arial" charset="0"/>
              </a:rPr>
              <a:t>almost ideal runs!</a:t>
            </a:r>
            <a:endParaRPr lang="cs-CZ" altLang="cs-CZ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612582" y="620688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56969" y="823888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EA-</a:t>
            </a:r>
            <a:r>
              <a:rPr lang="cs-CZ" altLang="cs-CZ" sz="1200" b="0" dirty="0">
                <a:solidFill>
                  <a:srgbClr val="000000"/>
                </a:solidFill>
                <a:latin typeface="Arial" charset="0"/>
              </a:rPr>
              <a:t>B </a:t>
            </a: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does not work</a:t>
            </a:r>
            <a:endParaRPr lang="cs-CZ" altLang="cs-CZ" sz="12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03994" y="1400150"/>
            <a:ext cx="4465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>
                <a:solidFill>
                  <a:srgbClr val="000000"/>
                </a:solidFill>
                <a:latin typeface="Arial" charset="0"/>
              </a:rPr>
              <a:t>Maximum, minimum and average out of 50 runs shown during the progress of optimization.</a:t>
            </a:r>
            <a:endParaRPr lang="cs-CZ" altLang="cs-CZ" sz="1200" b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07" y="3633763"/>
            <a:ext cx="5407025" cy="272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155382" y="3778225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EA-</a:t>
            </a:r>
            <a:r>
              <a:rPr lang="cs-CZ" altLang="cs-CZ" sz="1200" b="0" dirty="0">
                <a:solidFill>
                  <a:srgbClr val="000000"/>
                </a:solidFill>
                <a:latin typeface="Arial" charset="0"/>
              </a:rPr>
              <a:t>A </a:t>
            </a: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is better at the beginning of the optimization.</a:t>
            </a:r>
            <a:endParaRPr lang="cs-CZ" altLang="cs-CZ" sz="1200" b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7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3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Automated design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1340768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cs-CZ" sz="1800" b="0" dirty="0"/>
              <a:t>1     </a:t>
            </a:r>
            <a:r>
              <a:rPr lang="en-US" sz="1800" b="0" dirty="0"/>
              <a:t>Specification</a:t>
            </a:r>
            <a:endParaRPr lang="cs-CZ" sz="1800" b="0" dirty="0"/>
          </a:p>
        </p:txBody>
      </p:sp>
      <p:sp>
        <p:nvSpPr>
          <p:cNvPr id="19" name="Vertical Scroll 18"/>
          <p:cNvSpPr/>
          <p:nvPr/>
        </p:nvSpPr>
        <p:spPr>
          <a:xfrm>
            <a:off x="323528" y="2060848"/>
            <a:ext cx="1971836" cy="2952328"/>
          </a:xfrm>
          <a:prstGeom prst="verticalScroll">
            <a:avLst/>
          </a:prstGeom>
          <a:solidFill>
            <a:srgbClr val="D4ECE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data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solutions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etc.</a:t>
            </a:r>
            <a:endParaRPr lang="cs-CZ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Flowchart: Connector 23"/>
          <p:cNvSpPr/>
          <p:nvPr/>
        </p:nvSpPr>
        <p:spPr>
          <a:xfrm>
            <a:off x="298420" y="1325088"/>
            <a:ext cx="385148" cy="385011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grpSp>
        <p:nvGrpSpPr>
          <p:cNvPr id="2" name="Skupina 1"/>
          <p:cNvGrpSpPr/>
          <p:nvPr/>
        </p:nvGrpSpPr>
        <p:grpSpPr>
          <a:xfrm>
            <a:off x="2367372" y="1340768"/>
            <a:ext cx="3475467" cy="4680520"/>
            <a:chOff x="2367372" y="1340768"/>
            <a:chExt cx="3475467" cy="4680520"/>
          </a:xfrm>
        </p:grpSpPr>
        <p:sp>
          <p:nvSpPr>
            <p:cNvPr id="17" name="TextBox 16"/>
            <p:cNvSpPr txBox="1"/>
            <p:nvPr/>
          </p:nvSpPr>
          <p:spPr>
            <a:xfrm>
              <a:off x="3297242" y="1340768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cs-CZ" sz="1800" b="0" dirty="0"/>
                <a:t>2    </a:t>
              </a:r>
              <a:r>
                <a:rPr lang="en-US" sz="1800" b="0" dirty="0"/>
                <a:t>Design system</a:t>
              </a:r>
              <a:endParaRPr lang="cs-CZ" sz="1800" b="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131840" y="2060848"/>
              <a:ext cx="2664296" cy="367240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cs-CZ" b="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2367372" y="3573016"/>
              <a:ext cx="476436" cy="1800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cs-CZ" b="0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250748" y="1341063"/>
              <a:ext cx="385148" cy="385011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cs-CZ" sz="1800" b="0"/>
            </a:p>
          </p:txBody>
        </p:sp>
        <p:pic>
          <p:nvPicPr>
            <p:cNvPr id="27" name="Picture 7" descr="Animated Genie Lamp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241" y="2802260"/>
              <a:ext cx="2398539" cy="235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131840" y="5790456"/>
              <a:ext cx="27109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cs-CZ" sz="900" b="0" dirty="0"/>
                <a:t>http://www.wondersofdisney.disneyfansites.com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D7F57-F488-41D6-82F4-C14005F047EF}"/>
              </a:ext>
            </a:extLst>
          </p:cNvPr>
          <p:cNvGrpSpPr/>
          <p:nvPr/>
        </p:nvGrpSpPr>
        <p:grpSpPr>
          <a:xfrm>
            <a:off x="6020566" y="1340768"/>
            <a:ext cx="2825014" cy="5036139"/>
            <a:chOff x="6020566" y="1340768"/>
            <a:chExt cx="2825014" cy="5036139"/>
          </a:xfrm>
        </p:grpSpPr>
        <p:grpSp>
          <p:nvGrpSpPr>
            <p:cNvPr id="3" name="Skupina 2"/>
            <p:cNvGrpSpPr/>
            <p:nvPr/>
          </p:nvGrpSpPr>
          <p:grpSpPr>
            <a:xfrm>
              <a:off x="6020566" y="1340768"/>
              <a:ext cx="2825014" cy="2468416"/>
              <a:chOff x="6039780" y="1341063"/>
              <a:chExt cx="2825014" cy="246841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300192" y="1341063"/>
                <a:ext cx="1417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cs-CZ" sz="1800" b="0" dirty="0"/>
                  <a:t>3    </a:t>
                </a:r>
                <a:r>
                  <a:rPr lang="en-US" sz="1800" b="0" dirty="0"/>
                  <a:t>Solution</a:t>
                </a:r>
                <a:endParaRPr lang="cs-CZ" sz="1800" b="0" dirty="0"/>
              </a:p>
            </p:txBody>
          </p:sp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6236" y="2312876"/>
                <a:ext cx="2168558" cy="1183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ight Arrow 22"/>
              <p:cNvSpPr/>
              <p:nvPr/>
            </p:nvSpPr>
            <p:spPr>
              <a:xfrm>
                <a:off x="6039780" y="3629459"/>
                <a:ext cx="476436" cy="1800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cs-CZ" b="0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6275083" y="1341063"/>
                <a:ext cx="385149" cy="385011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cs-CZ" sz="1800" b="0"/>
              </a:p>
            </p:txBody>
          </p:sp>
        </p:grpSp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85E490BB-AF8D-4C69-AA6A-4799E8AA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5532" y="3608725"/>
              <a:ext cx="1744024" cy="1289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A83B73C-5294-47CD-B0ED-24B25DEF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505" y="5193196"/>
              <a:ext cx="1764960" cy="1183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984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Evolutionary algorithms</a:t>
            </a:r>
          </a:p>
          <a:p>
            <a:r>
              <a:rPr lang="en-US" dirty="0"/>
              <a:t>Genetic programming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Cartesian genetic programming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from FIT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30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11343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GP: Principles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31</a:t>
            </a:fld>
            <a:endParaRPr lang="en-US" altLang="cs-CZ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288" y="977900"/>
            <a:ext cx="8294687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400" b="0" kern="0" dirty="0"/>
              <a:t>The goal of GA is to find (close to) optimal values of a </a:t>
            </a:r>
            <a:r>
              <a:rPr lang="en-US" altLang="cs-CZ" sz="2400" b="0" kern="0" dirty="0">
                <a:solidFill>
                  <a:srgbClr val="1B85B9"/>
                </a:solidFill>
              </a:rPr>
              <a:t>vector of  parameters</a:t>
            </a:r>
            <a:r>
              <a:rPr lang="en-US" altLang="cs-CZ" sz="2400" b="0" kern="0" dirty="0"/>
              <a:t>. 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The goal of GP is to find a </a:t>
            </a:r>
            <a:r>
              <a:rPr lang="en-US" altLang="cs-CZ" sz="2400" b="0" kern="0" dirty="0">
                <a:solidFill>
                  <a:srgbClr val="1B85B9"/>
                </a:solidFill>
              </a:rPr>
              <a:t>program</a:t>
            </a:r>
            <a:r>
              <a:rPr lang="en-US" altLang="cs-CZ" sz="2400" b="0" kern="0" dirty="0"/>
              <a:t> (close to) optimally working for arbitrary input data.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In GP</a:t>
            </a:r>
          </a:p>
          <a:p>
            <a:pPr lvl="1">
              <a:lnSpc>
                <a:spcPct val="80000"/>
              </a:lnSpc>
            </a:pPr>
            <a:r>
              <a:rPr lang="en-US" altLang="cs-CZ" sz="2000" b="0" kern="0" dirty="0"/>
              <a:t>the search algorithm is almost identical with GA.</a:t>
            </a:r>
          </a:p>
          <a:p>
            <a:pPr lvl="1">
              <a:lnSpc>
                <a:spcPct val="80000"/>
              </a:lnSpc>
            </a:pPr>
            <a:r>
              <a:rPr lang="en-US" altLang="cs-CZ" sz="2000" b="0" kern="0" dirty="0"/>
              <a:t>candidate programs are represented using syntax trees (or other suitable graphs), machine code instructions or strings of integers</a:t>
            </a:r>
          </a:p>
          <a:p>
            <a:pPr lvl="1">
              <a:lnSpc>
                <a:spcPct val="80000"/>
              </a:lnSpc>
            </a:pPr>
            <a:r>
              <a:rPr lang="en-US" altLang="cs-CZ" sz="2000" b="0" kern="0" dirty="0"/>
              <a:t>in addition to crossover and mutation, more complex genetic operators can be used, e.g., subprogram definition</a:t>
            </a:r>
          </a:p>
          <a:p>
            <a:pPr lvl="1">
              <a:lnSpc>
                <a:spcPct val="80000"/>
              </a:lnSpc>
            </a:pPr>
            <a:r>
              <a:rPr lang="en-US" altLang="cs-CZ" sz="2000" b="0" kern="0" dirty="0"/>
              <a:t>in order to obtain the fitness score, a candidate program is executed using the training data</a:t>
            </a:r>
          </a:p>
          <a:p>
            <a:pPr lvl="1">
              <a:lnSpc>
                <a:spcPct val="80000"/>
              </a:lnSpc>
            </a:pPr>
            <a:r>
              <a:rPr lang="en-US" altLang="cs-CZ" sz="2000" b="0" kern="0" dirty="0"/>
              <a:t>the result of GP (i.e., the best-performing program) is evaluated using the test data.</a:t>
            </a:r>
            <a:endParaRPr lang="cs-CZ" altLang="cs-CZ" sz="2000" b="0" kern="0" dirty="0"/>
          </a:p>
        </p:txBody>
      </p:sp>
    </p:spTree>
    <p:extLst>
      <p:ext uri="{BB962C8B-B14F-4D97-AF65-F5344CB8AC3E}">
        <p14:creationId xmlns:p14="http://schemas.microsoft.com/office/powerpoint/2010/main" val="425149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Flowchart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32</a:t>
            </a:fld>
            <a:endParaRPr lang="en-US" altLang="cs-CZ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728700"/>
            <a:ext cx="5711540" cy="568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56968" y="823888"/>
            <a:ext cx="291553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– the number of generations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– the number of runs of GP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– the population size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cs-CZ" sz="1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cs-CZ" sz="1600" b="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probability of reproduction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cs-CZ" sz="16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probability of crossover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cs-CZ" sz="16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cs-CZ" sz="1600" b="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cs-CZ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probability of mutation</a:t>
            </a:r>
          </a:p>
        </p:txBody>
      </p:sp>
    </p:spTree>
    <p:extLst>
      <p:ext uri="{BB962C8B-B14F-4D97-AF65-F5344CB8AC3E}">
        <p14:creationId xmlns:p14="http://schemas.microsoft.com/office/powerpoint/2010/main" val="10852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GP: Program representation using a syntax tree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33</a:t>
            </a:fld>
            <a:endParaRPr lang="en-US" altLang="cs-CZ"/>
          </a:p>
        </p:txBody>
      </p:sp>
      <p:pic>
        <p:nvPicPr>
          <p:cNvPr id="7" name="Picture 5" descr="example_program_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692696"/>
            <a:ext cx="2779713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6612" y="4077072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cs-CZ" sz="1800" b="1" dirty="0">
                <a:latin typeface="Courier New" pitchFamily="49" charset="0"/>
                <a:cs typeface="Times New Roman" pitchFamily="18" charset="0"/>
              </a:rPr>
              <a:t>(+ 1 2 (IF (&gt; TIME 10) 3 4))</a:t>
            </a:r>
            <a:endParaRPr lang="en-US" altLang="cs-CZ" sz="18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36612" y="5337212"/>
            <a:ext cx="4343400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cs-CZ" sz="1800" b="1" dirty="0">
                <a:latin typeface="Courier New" pitchFamily="49" charset="0"/>
                <a:cs typeface="Times New Roman" pitchFamily="18" charset="0"/>
              </a:rPr>
              <a:t>IF TIME &gt; 10	THEN E = 3  			ELSE E = 4</a:t>
            </a:r>
          </a:p>
          <a:p>
            <a:pPr>
              <a:buFontTx/>
              <a:buNone/>
            </a:pPr>
            <a:r>
              <a:rPr lang="en-US" altLang="cs-CZ" sz="1800" b="1" dirty="0">
                <a:latin typeface="Courier New" pitchFamily="49" charset="0"/>
                <a:cs typeface="Times New Roman" pitchFamily="18" charset="0"/>
              </a:rPr>
              <a:t>Output = 1 + 2 + E</a:t>
            </a:r>
            <a:endParaRPr lang="en-US" altLang="cs-CZ" sz="18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14694" y="653720"/>
            <a:ext cx="4233770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000" b="0" kern="0" dirty="0">
                <a:solidFill>
                  <a:srgbClr val="1B85B9"/>
                </a:solidFill>
              </a:rPr>
              <a:t>Set of terminals </a:t>
            </a:r>
            <a:r>
              <a:rPr lang="en-US" altLang="cs-CZ" sz="2000" b="0" kern="0" dirty="0"/>
              <a:t>(T)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inputs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constants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functions with 0-arity</a:t>
            </a:r>
          </a:p>
          <a:p>
            <a:pPr>
              <a:lnSpc>
                <a:spcPct val="80000"/>
              </a:lnSpc>
            </a:pPr>
            <a:r>
              <a:rPr lang="en-US" altLang="cs-CZ" sz="2000" b="0" kern="0" dirty="0">
                <a:solidFill>
                  <a:srgbClr val="1B85B9"/>
                </a:solidFill>
              </a:rPr>
              <a:t>Set of functions </a:t>
            </a:r>
            <a:r>
              <a:rPr lang="en-US" altLang="cs-CZ" sz="2000" b="0" kern="0" dirty="0"/>
              <a:t>(F)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Standard math. functions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Application-specific functions (e.g. </a:t>
            </a:r>
            <a:r>
              <a:rPr lang="en-US" altLang="cs-CZ" sz="1600" b="0" kern="0" dirty="0" err="1"/>
              <a:t>GetSensorValue</a:t>
            </a:r>
            <a:r>
              <a:rPr lang="en-US" altLang="cs-CZ" sz="1600" b="0" kern="0" dirty="0"/>
              <a:t>(</a:t>
            </a:r>
            <a:r>
              <a:rPr lang="en-US" altLang="cs-CZ" sz="1600" b="0" kern="0" dirty="0" err="1"/>
              <a:t>i</a:t>
            </a:r>
            <a:r>
              <a:rPr lang="en-US" altLang="cs-CZ" sz="1600" b="0" kern="0" dirty="0"/>
              <a:t>))</a:t>
            </a:r>
          </a:p>
          <a:p>
            <a:pPr lvl="1">
              <a:lnSpc>
                <a:spcPct val="80000"/>
              </a:lnSpc>
            </a:pPr>
            <a:r>
              <a:rPr lang="en-US" altLang="cs-CZ" sz="1600" b="0" kern="0" dirty="0"/>
              <a:t>Protected versions of some functions are used (to enable the evaluation for all inputs, e.g. division is extended for 0; e.g. x / 0 = 1)</a:t>
            </a:r>
          </a:p>
          <a:p>
            <a:pPr lvl="1">
              <a:lnSpc>
                <a:spcPct val="80000"/>
              </a:lnSpc>
            </a:pPr>
            <a:endParaRPr lang="cs-CZ" altLang="cs-CZ" sz="1600" b="0" kern="0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339752" y="796438"/>
            <a:ext cx="15113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Syntax tree</a:t>
            </a:r>
            <a:endParaRPr lang="cs-CZ" altLang="cs-CZ" sz="12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339752" y="3717031"/>
            <a:ext cx="15113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LISP expression</a:t>
            </a:r>
            <a:endParaRPr lang="cs-CZ" altLang="cs-CZ" sz="12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339752" y="4971655"/>
            <a:ext cx="15113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solidFill>
                  <a:srgbClr val="000000"/>
                </a:solidFill>
                <a:latin typeface="Arial" charset="0"/>
              </a:rPr>
              <a:t>Program code</a:t>
            </a:r>
            <a:endParaRPr lang="cs-CZ" altLang="cs-CZ" sz="1200" b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4223660"/>
            <a:ext cx="3056881" cy="212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28184" y="3994030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cs-CZ" sz="1000" b="0" dirty="0" err="1">
                <a:solidFill>
                  <a:srgbClr val="000000"/>
                </a:solidFill>
                <a:latin typeface="Arial Unicode MS" pitchFamily="34" charset="-128"/>
              </a:rPr>
              <a:t>Author</a:t>
            </a:r>
            <a:r>
              <a:rPr lang="cs-CZ" sz="1000" b="0" dirty="0">
                <a:solidFill>
                  <a:srgbClr val="000000"/>
                </a:solidFill>
                <a:latin typeface="Arial Unicode MS" pitchFamily="34" charset="-128"/>
              </a:rPr>
              <a:t>: Mark </a:t>
            </a:r>
            <a:r>
              <a:rPr lang="cs-CZ" sz="1000" b="0" dirty="0" err="1">
                <a:solidFill>
                  <a:srgbClr val="000000"/>
                </a:solidFill>
                <a:latin typeface="Arial Unicode MS" pitchFamily="34" charset="-128"/>
              </a:rPr>
              <a:t>Ebner</a:t>
            </a:r>
            <a:r>
              <a:rPr lang="cs-CZ" sz="1000" b="0" dirty="0">
                <a:solidFill>
                  <a:srgbClr val="000000"/>
                </a:solidFill>
                <a:latin typeface="Arial Unicode MS" pitchFamily="34" charset="-128"/>
              </a:rPr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87276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GP: Random program generation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34</a:t>
            </a:fld>
            <a:endParaRPr lang="en-US" altLang="cs-CZ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56832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Line 4"/>
          <p:cNvSpPr>
            <a:spLocks noChangeShapeType="1"/>
          </p:cNvSpPr>
          <p:nvPr/>
        </p:nvSpPr>
        <p:spPr bwMode="auto">
          <a:xfrm>
            <a:off x="1703512" y="6102896"/>
            <a:ext cx="20574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760132" y="627608"/>
            <a:ext cx="3340500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000" b="0" kern="0" dirty="0"/>
              <a:t>Random population generation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/>
              <a:t>Max tree depth = h</a:t>
            </a:r>
          </a:p>
          <a:p>
            <a:pPr>
              <a:lnSpc>
                <a:spcPct val="80000"/>
              </a:lnSpc>
            </a:pPr>
            <a:r>
              <a:rPr lang="en-US" altLang="cs-CZ" sz="2000" b="0" kern="0" dirty="0"/>
              <a:t>Methods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>
                <a:solidFill>
                  <a:srgbClr val="1B85B9"/>
                </a:solidFill>
              </a:rPr>
              <a:t>Grow</a:t>
            </a:r>
            <a:r>
              <a:rPr lang="en-US" altLang="cs-CZ" sz="1800" b="0" kern="0" dirty="0"/>
              <a:t> – randomly choose items from T or F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>
                <a:solidFill>
                  <a:srgbClr val="1B85B9"/>
                </a:solidFill>
              </a:rPr>
              <a:t>Full</a:t>
            </a:r>
            <a:r>
              <a:rPr lang="en-US" altLang="cs-CZ" sz="1800" b="0" kern="0" dirty="0"/>
              <a:t> – randomly choose items from F until h is not reached, then use T.</a:t>
            </a:r>
          </a:p>
          <a:p>
            <a:pPr lvl="1">
              <a:lnSpc>
                <a:spcPct val="80000"/>
              </a:lnSpc>
            </a:pPr>
            <a:r>
              <a:rPr lang="en-US" altLang="cs-CZ" sz="1800" b="0" kern="0" dirty="0">
                <a:solidFill>
                  <a:srgbClr val="1B85B9"/>
                </a:solidFill>
              </a:rPr>
              <a:t>Ramped Half-and-Half </a:t>
            </a:r>
            <a:r>
              <a:rPr lang="en-US" altLang="cs-CZ" sz="1800" b="0" kern="0" dirty="0"/>
              <a:t>– for each depth 1 .. h generate half individuals with Grow and half individuals with Full method.</a:t>
            </a:r>
          </a:p>
          <a:p>
            <a:pPr lvl="1">
              <a:lnSpc>
                <a:spcPct val="80000"/>
              </a:lnSpc>
            </a:pPr>
            <a:endParaRPr lang="cs-CZ" altLang="cs-CZ" sz="1800" b="0" kern="0" dirty="0"/>
          </a:p>
        </p:txBody>
      </p:sp>
    </p:spTree>
    <p:extLst>
      <p:ext uri="{BB962C8B-B14F-4D97-AF65-F5344CB8AC3E}">
        <p14:creationId xmlns:p14="http://schemas.microsoft.com/office/powerpoint/2010/main" val="2919032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GP: Crossover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35</a:t>
            </a:fld>
            <a:endParaRPr lang="en-US" altLang="cs-CZ"/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5472100" y="1295400"/>
            <a:ext cx="31385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Crossover swaps randomly selected sub-trees.</a:t>
            </a:r>
            <a:endParaRPr lang="cs-CZ" altLang="cs-CZ" sz="18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4800600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4038600" cy="246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1066800" y="1524000"/>
            <a:ext cx="381000" cy="381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b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 flipV="1">
            <a:off x="3733800" y="1524000"/>
            <a:ext cx="381000" cy="304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cs-CZ" b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88925" y="730250"/>
            <a:ext cx="14686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b="0" dirty="0">
                <a:solidFill>
                  <a:srgbClr val="000000"/>
                </a:solidFill>
                <a:latin typeface="Arial Unicode MS" pitchFamily="34" charset="-128"/>
              </a:rPr>
              <a:t>2 parents</a:t>
            </a:r>
            <a:endParaRPr lang="cs-CZ" altLang="cs-CZ" b="0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8925" y="3625850"/>
            <a:ext cx="16225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cs-CZ" b="0" dirty="0">
                <a:solidFill>
                  <a:srgbClr val="000000"/>
                </a:solidFill>
                <a:latin typeface="Arial Unicode MS" pitchFamily="34" charset="-128"/>
              </a:rPr>
              <a:t>2 offspring</a:t>
            </a:r>
            <a:endParaRPr lang="cs-CZ" altLang="cs-CZ" b="0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533400" y="1676400"/>
            <a:ext cx="990600" cy="14478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itchFamily="34" charset="-128"/>
            </a:endParaRPr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>
            <a:off x="3733800" y="1676400"/>
            <a:ext cx="1219200" cy="1676400"/>
          </a:xfrm>
          <a:prstGeom prst="ellips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endParaRPr lang="cs-CZ" b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533400" y="4419600"/>
            <a:ext cx="1219200" cy="1676400"/>
          </a:xfrm>
          <a:prstGeom prst="ellips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endParaRPr lang="cs-CZ" b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3657600" y="4267200"/>
            <a:ext cx="990600" cy="14478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767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GP: Mutation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36</a:t>
            </a:fld>
            <a:endParaRPr lang="en-US" altLang="cs-CZ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219200"/>
            <a:ext cx="8534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Randomly select a node</a:t>
            </a:r>
            <a:r>
              <a:rPr kumimoji="0" lang="cs-CZ" altLang="cs-CZ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(</a:t>
            </a:r>
            <a:r>
              <a:rPr kumimoji="0" lang="en-US" altLang="cs-CZ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a corresponding sub-tree is marked) in X and replace the sub-tree by a randomly generated sub-tree R to get X’</a:t>
            </a:r>
            <a:r>
              <a:rPr kumimoji="0" lang="cs-CZ" altLang="cs-CZ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. </a:t>
            </a:r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8197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08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</a:t>
            </a:r>
            <a:r>
              <a:rPr lang="en-US" sz="2400" dirty="0"/>
              <a:t>(~ data fitting)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37</a:t>
            </a:fld>
            <a:endParaRPr lang="en-US" altLang="cs-CZ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266947D-C234-40FD-8820-ED74E8A6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580487"/>
              </p:ext>
            </p:extLst>
          </p:nvPr>
        </p:nvGraphicFramePr>
        <p:xfrm>
          <a:off x="8280412" y="895893"/>
          <a:ext cx="720081" cy="2095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1" u="none" strike="noStrike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</a:rPr>
                        <a:t>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0,84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</a:rPr>
                        <a:t>2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-0,76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3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0,41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4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-0,29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5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-0,13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6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-0,99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7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-0,95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8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0,92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9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-0,63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</a:rPr>
                        <a:t>10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 dirty="0">
                          <a:effectLst/>
                        </a:rPr>
                        <a:t>-0,51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E852B796-1D04-48D5-B37B-3A03263FA7DE}"/>
              </a:ext>
            </a:extLst>
          </p:cNvPr>
          <p:cNvGrpSpPr/>
          <p:nvPr/>
        </p:nvGrpSpPr>
        <p:grpSpPr>
          <a:xfrm>
            <a:off x="215516" y="994199"/>
            <a:ext cx="4623514" cy="1558028"/>
            <a:chOff x="215516" y="708955"/>
            <a:chExt cx="4623514" cy="15580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ovéPole 1">
                  <a:extLst>
                    <a:ext uri="{FF2B5EF4-FFF2-40B4-BE49-F238E27FC236}">
                      <a16:creationId xmlns:a16="http://schemas.microsoft.com/office/drawing/2014/main" id="{2A5266E8-ED62-4B34-BD06-BC5AE52B0DC6}"/>
                    </a:ext>
                  </a:extLst>
                </p:cNvPr>
                <p:cNvSpPr txBox="1"/>
                <p:nvPr/>
              </p:nvSpPr>
              <p:spPr>
                <a:xfrm>
                  <a:off x="310218" y="770547"/>
                  <a:ext cx="2537432" cy="1130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=10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|</m:t>
                        </m:r>
                      </m:oMath>
                    </m:oMathPara>
                  </a14:m>
                  <a:endParaRPr lang="cs-CZ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ovéPol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18" y="770547"/>
                  <a:ext cx="2537432" cy="113082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 Box 31">
              <a:extLst>
                <a:ext uri="{FF2B5EF4-FFF2-40B4-BE49-F238E27FC236}">
                  <a16:creationId xmlns:a16="http://schemas.microsoft.com/office/drawing/2014/main" id="{9FFAAE6C-28B9-4C81-9DAB-5F6FA49BE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16" y="1959206"/>
              <a:ext cx="198426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altLang="cs-CZ" sz="1400" b="0" dirty="0">
                  <a:solidFill>
                    <a:schemeClr val="tx1"/>
                  </a:solidFill>
                  <a:latin typeface="Arial" pitchFamily="34" charset="0"/>
                </a:rPr>
                <a:t>Desired response</a:t>
              </a:r>
              <a:endParaRPr lang="cs-CZ" altLang="cs-CZ" sz="1400" b="0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6" name="Text Box 31">
              <a:extLst>
                <a:ext uri="{FF2B5EF4-FFF2-40B4-BE49-F238E27FC236}">
                  <a16:creationId xmlns:a16="http://schemas.microsoft.com/office/drawing/2014/main" id="{1EF27B36-D27F-43C7-9A95-ED431F85C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8892" y="1684707"/>
              <a:ext cx="248894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altLang="cs-CZ" sz="1400" b="0" dirty="0">
                  <a:solidFill>
                    <a:srgbClr val="0070C0"/>
                  </a:solidFill>
                  <a:latin typeface="Arial" pitchFamily="34" charset="0"/>
                </a:rPr>
                <a:t>Program’s response</a:t>
              </a:r>
              <a:endParaRPr lang="cs-CZ" altLang="cs-CZ" sz="1400" b="0" dirty="0">
                <a:solidFill>
                  <a:srgbClr val="0070C0"/>
                </a:solidFill>
                <a:latin typeface="Arial" pitchFamily="34" charset="0"/>
              </a:endParaRPr>
            </a:p>
          </p:txBody>
        </p:sp>
        <p:sp>
          <p:nvSpPr>
            <p:cNvPr id="27" name="Text Box 31">
              <a:extLst>
                <a:ext uri="{FF2B5EF4-FFF2-40B4-BE49-F238E27FC236}">
                  <a16:creationId xmlns:a16="http://schemas.microsoft.com/office/drawing/2014/main" id="{AA562FD3-2B73-4C31-83B8-AE2B9DB8D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704" y="708955"/>
              <a:ext cx="293132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cs-CZ" sz="1400" b="0" dirty="0">
                  <a:solidFill>
                    <a:schemeClr val="tx1"/>
                  </a:solidFill>
                  <a:latin typeface="Arial" pitchFamily="34" charset="0"/>
                </a:rPr>
                <a:t>The number of test cases</a:t>
              </a:r>
              <a:endParaRPr lang="cs-CZ" altLang="cs-CZ" sz="1600" b="0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cxnSp>
          <p:nvCxnSpPr>
            <p:cNvPr id="28" name="Přímá spojnice se šipkou 3">
              <a:extLst>
                <a:ext uri="{FF2B5EF4-FFF2-40B4-BE49-F238E27FC236}">
                  <a16:creationId xmlns:a16="http://schemas.microsoft.com/office/drawing/2014/main" id="{CF58C72D-D3F8-4E7E-8A59-04B079818DE0}"/>
                </a:ext>
              </a:extLst>
            </p:cNvPr>
            <p:cNvCxnSpPr/>
            <p:nvPr/>
          </p:nvCxnSpPr>
          <p:spPr bwMode="auto">
            <a:xfrm flipH="1">
              <a:off x="1638548" y="880513"/>
              <a:ext cx="30516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Přímá spojnice se šipkou 25">
              <a:extLst>
                <a:ext uri="{FF2B5EF4-FFF2-40B4-BE49-F238E27FC236}">
                  <a16:creationId xmlns:a16="http://schemas.microsoft.com/office/drawing/2014/main" id="{E9A5449A-B11A-4450-A092-3DF242C73D8B}"/>
                </a:ext>
              </a:extLst>
            </p:cNvPr>
            <p:cNvCxnSpPr/>
            <p:nvPr/>
          </p:nvCxnSpPr>
          <p:spPr bwMode="auto">
            <a:xfrm flipV="1">
              <a:off x="2486544" y="1611491"/>
              <a:ext cx="0" cy="32886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Přímá spojnice se šipkou 28">
              <a:extLst>
                <a:ext uri="{FF2B5EF4-FFF2-40B4-BE49-F238E27FC236}">
                  <a16:creationId xmlns:a16="http://schemas.microsoft.com/office/drawing/2014/main" id="{98C90268-E5D1-4531-8D42-4C748E85FBB2}"/>
                </a:ext>
              </a:extLst>
            </p:cNvPr>
            <p:cNvCxnSpPr/>
            <p:nvPr/>
          </p:nvCxnSpPr>
          <p:spPr bwMode="auto">
            <a:xfrm flipV="1">
              <a:off x="1710897" y="1614426"/>
              <a:ext cx="0" cy="371249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746E5E05-6A0E-4849-A2C7-B7617C37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52" y="905932"/>
            <a:ext cx="3212137" cy="157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52C2AD2-48A2-4520-B34A-E002858A7B75}"/>
              </a:ext>
            </a:extLst>
          </p:cNvPr>
          <p:cNvGrpSpPr/>
          <p:nvPr/>
        </p:nvGrpSpPr>
        <p:grpSpPr>
          <a:xfrm>
            <a:off x="2379231" y="911874"/>
            <a:ext cx="5889106" cy="2731708"/>
            <a:chOff x="2375756" y="620688"/>
            <a:chExt cx="5889106" cy="2731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ovéPole 1">
                  <a:extLst>
                    <a:ext uri="{FF2B5EF4-FFF2-40B4-BE49-F238E27FC236}">
                      <a16:creationId xmlns:a16="http://schemas.microsoft.com/office/drawing/2014/main" id="{1D0FD813-8C7E-4ECC-B349-00EF5B870D13}"/>
                    </a:ext>
                  </a:extLst>
                </p:cNvPr>
                <p:cNvSpPr txBox="1"/>
                <p:nvPr/>
              </p:nvSpPr>
              <p:spPr>
                <a:xfrm>
                  <a:off x="2411759" y="2141487"/>
                  <a:ext cx="2948853" cy="12109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:r>
                    <a:rPr lang="en-US" sz="1600" b="0" i="0" u="sng" dirty="0">
                      <a:solidFill>
                        <a:srgbClr val="0070C0"/>
                      </a:solidFill>
                      <a:latin typeface="Cambria Math"/>
                    </a:rPr>
                    <a:t>Candidate program:</a:t>
                  </a:r>
                </a:p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𝐢𝐟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5=5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70C0"/>
                    </a:solidFill>
                    <a:latin typeface="Courier" pitchFamily="49" charset="0"/>
                  </a:endParaRPr>
                </a:p>
                <a:p>
                  <a:pPr>
                    <a:spcBef>
                      <a:spcPts val="84"/>
                    </a:spcBef>
                    <a:buNone/>
                  </a:pPr>
                  <a:r>
                    <a:rPr lang="en-US" sz="1600" b="0" dirty="0">
                      <a:solidFill>
                        <a:srgbClr val="0070C0"/>
                      </a:solidFill>
                      <a:latin typeface="Courier" pitchFamily="49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0070C0"/>
                          </a:solidFill>
                          <a:latin typeface="Cambria Math"/>
                        </a:rPr>
                        <m:t>𝐭𝐡𝐞𝐧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𝑐𝑜𝑠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endParaRPr lang="en-US" sz="1600" b="0" i="1" dirty="0">
                    <a:solidFill>
                      <a:srgbClr val="0070C0"/>
                    </a:solidFill>
                    <a:latin typeface="Courier" pitchFamily="49" charset="0"/>
                  </a:endParaRPr>
                </a:p>
                <a:p>
                  <a:pPr>
                    <a:spcBef>
                      <a:spcPts val="84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  </m:t>
                        </m:r>
                        <m:r>
                          <a:rPr lang="en-US" sz="1600" b="1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𝐞𝐥𝐬𝐞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xor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 2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70C0"/>
                    </a:solidFill>
                    <a:latin typeface="Courier" pitchFamily="49" charset="0"/>
                  </a:endParaRPr>
                </a:p>
              </p:txBody>
            </p:sp>
          </mc:Choice>
          <mc:Fallback xmlns="">
            <p:sp>
              <p:nvSpPr>
                <p:cNvPr id="16" name="TextovéPol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59" y="2141487"/>
                  <a:ext cx="2948853" cy="121090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823" t="-1493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B6AAD31-EA9D-493E-A93C-F0496CD55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52" y="620688"/>
              <a:ext cx="3224810" cy="1577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 Box 31">
              <a:extLst>
                <a:ext uri="{FF2B5EF4-FFF2-40B4-BE49-F238E27FC236}">
                  <a16:creationId xmlns:a16="http://schemas.microsoft.com/office/drawing/2014/main" id="{9DE3265C-65FF-43F8-8D68-E9D11B145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5756" y="1124744"/>
              <a:ext cx="1812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altLang="cs-CZ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= 5.96</a:t>
              </a:r>
              <a:endParaRPr lang="cs-CZ" altLang="cs-CZ" b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6" name="Zástupný obsah 2">
            <a:extLst>
              <a:ext uri="{FF2B5EF4-FFF2-40B4-BE49-F238E27FC236}">
                <a16:creationId xmlns:a16="http://schemas.microsoft.com/office/drawing/2014/main" id="{598D8B5C-ECDD-4587-8A49-79FE0886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3897052"/>
            <a:ext cx="8742340" cy="2484276"/>
          </a:xfrm>
        </p:spPr>
        <p:txBody>
          <a:bodyPr/>
          <a:lstStyle/>
          <a:p>
            <a:r>
              <a:rPr lang="en-US" sz="2000" dirty="0"/>
              <a:t>Why with GP?</a:t>
            </a:r>
          </a:p>
          <a:p>
            <a:pPr lvl="1"/>
            <a:r>
              <a:rPr lang="en-US" sz="2000" dirty="0"/>
              <a:t>An arbitrary function set can be used (no assumptions in terms of mathematical properties).</a:t>
            </a:r>
          </a:p>
          <a:p>
            <a:pPr lvl="1"/>
            <a:r>
              <a:rPr lang="en-US" sz="2000" dirty="0"/>
              <a:t>Can optimize many objectives together (error, size, speed …).</a:t>
            </a:r>
          </a:p>
          <a:p>
            <a:pPr lvl="1"/>
            <a:r>
              <a:rPr lang="en-US" sz="2000" dirty="0"/>
              <a:t>Can be extended to n-input / m-output problems.</a:t>
            </a:r>
          </a:p>
          <a:p>
            <a:pPr lvl="1"/>
            <a:r>
              <a:rPr lang="en-US" sz="2000" dirty="0"/>
              <a:t>Constraints can easily be handled.</a:t>
            </a:r>
          </a:p>
          <a:p>
            <a:r>
              <a:rPr lang="en-US" sz="2000" dirty="0"/>
              <a:t>Disadvantages: computationally expensive, stochastic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401895-A5C3-4F4C-A687-95DFEE0881E5}"/>
              </a:ext>
            </a:extLst>
          </p:cNvPr>
          <p:cNvSpPr txBox="1"/>
          <p:nvPr/>
        </p:nvSpPr>
        <p:spPr>
          <a:xfrm>
            <a:off x="8252189" y="628933"/>
            <a:ext cx="805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chemeClr val="tx1"/>
                </a:solidFill>
                <a:latin typeface="Calibri" panose="020F0502020204030204" pitchFamily="34" charset="0"/>
              </a:rPr>
              <a:t>Test cases</a:t>
            </a:r>
            <a:endParaRPr lang="cs-CZ" sz="12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5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38</a:t>
            </a:fld>
            <a:endParaRPr lang="en-US" altLang="cs-CZ"/>
          </a:p>
        </p:txBody>
      </p:sp>
      <p:grpSp>
        <p:nvGrpSpPr>
          <p:cNvPr id="9" name="Group 8"/>
          <p:cNvGrpSpPr/>
          <p:nvPr/>
        </p:nvGrpSpPr>
        <p:grpSpPr>
          <a:xfrm>
            <a:off x="143509" y="1556792"/>
            <a:ext cx="8815844" cy="3600400"/>
            <a:chOff x="143509" y="2924944"/>
            <a:chExt cx="8815844" cy="3600400"/>
          </a:xfrm>
        </p:grpSpPr>
        <p:sp>
          <p:nvSpPr>
            <p:cNvPr id="3" name="TextBox 2"/>
            <p:cNvSpPr txBox="1"/>
            <p:nvPr/>
          </p:nvSpPr>
          <p:spPr>
            <a:xfrm>
              <a:off x="143509" y="2924944"/>
              <a:ext cx="8815844" cy="88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800" dirty="0" err="1">
                  <a:solidFill>
                    <a:srgbClr val="0070C0"/>
                  </a:solidFill>
                </a:rPr>
                <a:t>Eureqa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r>
                <a:rPr lang="en-US" sz="1800" b="0" dirty="0">
                  <a:solidFill>
                    <a:srgbClr val="0070C0"/>
                  </a:solidFill>
                </a:rPr>
                <a:t>www.nutonian.com</a:t>
              </a:r>
            </a:p>
            <a:p>
              <a:pPr>
                <a:buNone/>
              </a:pPr>
              <a:r>
                <a:rPr lang="en-US" sz="1400" b="0" i="1" dirty="0">
                  <a:solidFill>
                    <a:schemeClr val="tx1"/>
                  </a:solidFill>
                </a:rPr>
                <a:t>M Schmidt, H Lipson.: Distilling free-form natural laws from experimental data. Science, 2009</a:t>
              </a:r>
            </a:p>
            <a:p>
              <a:pPr>
                <a:buNone/>
              </a:pPr>
              <a:r>
                <a:rPr lang="en-US" sz="1400" b="0" dirty="0">
                  <a:solidFill>
                    <a:schemeClr val="tx1"/>
                  </a:solidFill>
                </a:rPr>
                <a:t>Since 2009 this technology is now used by more than 40,000 users including many Fortune-500 companies. </a:t>
              </a:r>
              <a:endParaRPr lang="cs-CZ" sz="1400" b="0" dirty="0">
                <a:solidFill>
                  <a:schemeClr val="tx1"/>
                </a:solidFill>
              </a:endParaRPr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09" y="3795049"/>
              <a:ext cx="7236804" cy="2730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5196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1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39</a:t>
            </a:fld>
            <a:endParaRPr lang="en-US" altLang="cs-CZ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764704"/>
            <a:ext cx="596866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Group 10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32360"/>
              </p:ext>
            </p:extLst>
          </p:nvPr>
        </p:nvGraphicFramePr>
        <p:xfrm>
          <a:off x="215516" y="836712"/>
          <a:ext cx="2743200" cy="4754882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Independent variable </a:t>
                      </a:r>
                      <a:r>
                        <a:rPr kumimoji="0" lang="en-US" altLang="cs-CZ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Dependent variable </a:t>
                      </a:r>
                      <a:r>
                        <a:rPr kumimoji="0" lang="en-US" altLang="cs-CZ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 Unicode MS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8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4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Automated design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1340768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cs-CZ" sz="1800" b="0" dirty="0"/>
              <a:t>1     </a:t>
            </a:r>
            <a:r>
              <a:rPr lang="en-US" sz="1800" b="0" dirty="0"/>
              <a:t>Specification</a:t>
            </a:r>
            <a:endParaRPr lang="cs-CZ" sz="18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3297242" y="134076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cs-CZ" sz="1800" b="0" dirty="0"/>
              <a:t>2    </a:t>
            </a:r>
            <a:r>
              <a:rPr lang="en-US" sz="1800" b="0" dirty="0"/>
              <a:t>Design system</a:t>
            </a:r>
            <a:endParaRPr lang="cs-CZ" sz="18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6300192" y="1341063"/>
            <a:ext cx="141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cs-CZ" sz="1800" b="0" dirty="0"/>
              <a:t>3    </a:t>
            </a:r>
            <a:r>
              <a:rPr lang="en-US" sz="1800" b="0" dirty="0"/>
              <a:t>Solution</a:t>
            </a:r>
            <a:endParaRPr lang="cs-CZ" sz="1800" b="0" dirty="0"/>
          </a:p>
        </p:txBody>
      </p:sp>
      <p:sp>
        <p:nvSpPr>
          <p:cNvPr id="19" name="Vertical Scroll 18"/>
          <p:cNvSpPr/>
          <p:nvPr/>
        </p:nvSpPr>
        <p:spPr>
          <a:xfrm>
            <a:off x="323528" y="2060848"/>
            <a:ext cx="1971836" cy="2952328"/>
          </a:xfrm>
          <a:prstGeom prst="verticalScroll">
            <a:avLst/>
          </a:prstGeom>
          <a:solidFill>
            <a:srgbClr val="D4ECE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data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solutions</a:t>
            </a:r>
          </a:p>
          <a:p>
            <a:pPr algn="ctr">
              <a:buNone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etc.</a:t>
            </a:r>
            <a:endParaRPr lang="cs-CZ" sz="1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31840" y="2060848"/>
            <a:ext cx="2664296" cy="36724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cs-CZ" b="0"/>
          </a:p>
        </p:txBody>
      </p:sp>
      <p:sp>
        <p:nvSpPr>
          <p:cNvPr id="22" name="Right Arrow 21"/>
          <p:cNvSpPr/>
          <p:nvPr/>
        </p:nvSpPr>
        <p:spPr>
          <a:xfrm>
            <a:off x="2367372" y="3573016"/>
            <a:ext cx="476436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b="0"/>
          </a:p>
        </p:txBody>
      </p:sp>
      <p:sp>
        <p:nvSpPr>
          <p:cNvPr id="23" name="Right Arrow 22"/>
          <p:cNvSpPr/>
          <p:nvPr/>
        </p:nvSpPr>
        <p:spPr>
          <a:xfrm>
            <a:off x="6039780" y="3629459"/>
            <a:ext cx="476436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b="0"/>
          </a:p>
        </p:txBody>
      </p:sp>
      <p:sp>
        <p:nvSpPr>
          <p:cNvPr id="24" name="Flowchart: Connector 23"/>
          <p:cNvSpPr/>
          <p:nvPr/>
        </p:nvSpPr>
        <p:spPr>
          <a:xfrm>
            <a:off x="298420" y="1325088"/>
            <a:ext cx="385148" cy="385011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sp>
        <p:nvSpPr>
          <p:cNvPr id="25" name="Flowchart: Connector 24"/>
          <p:cNvSpPr/>
          <p:nvPr/>
        </p:nvSpPr>
        <p:spPr>
          <a:xfrm>
            <a:off x="6275083" y="1341063"/>
            <a:ext cx="385149" cy="385011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sp>
        <p:nvSpPr>
          <p:cNvPr id="26" name="Flowchart: Connector 25"/>
          <p:cNvSpPr/>
          <p:nvPr/>
        </p:nvSpPr>
        <p:spPr>
          <a:xfrm>
            <a:off x="3250748" y="1341063"/>
            <a:ext cx="385148" cy="385011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sp>
        <p:nvSpPr>
          <p:cNvPr id="29" name="Rounded Rectangle 28"/>
          <p:cNvSpPr/>
          <p:nvPr/>
        </p:nvSpPr>
        <p:spPr>
          <a:xfrm>
            <a:off x="3131840" y="2060848"/>
            <a:ext cx="2664296" cy="36724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sp>
        <p:nvSpPr>
          <p:cNvPr id="30" name="Rounded Rectangle 29"/>
          <p:cNvSpPr/>
          <p:nvPr/>
        </p:nvSpPr>
        <p:spPr>
          <a:xfrm>
            <a:off x="3538577" y="2348880"/>
            <a:ext cx="1856432" cy="5760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dirty="0"/>
              <a:t>Configuration</a:t>
            </a:r>
            <a:endParaRPr lang="cs-CZ" sz="1800" b="0" dirty="0"/>
          </a:p>
        </p:txBody>
      </p:sp>
      <p:sp>
        <p:nvSpPr>
          <p:cNvPr id="31" name="Rounded Rectangle 30"/>
          <p:cNvSpPr/>
          <p:nvPr/>
        </p:nvSpPr>
        <p:spPr>
          <a:xfrm>
            <a:off x="3707904" y="4581128"/>
            <a:ext cx="1512168" cy="86409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dirty="0"/>
              <a:t>Domain simulator</a:t>
            </a:r>
            <a:endParaRPr lang="cs-CZ" sz="1800" b="0" dirty="0"/>
          </a:p>
        </p:txBody>
      </p:sp>
      <p:sp>
        <p:nvSpPr>
          <p:cNvPr id="32" name="Curved Left Arrow 31"/>
          <p:cNvSpPr/>
          <p:nvPr/>
        </p:nvSpPr>
        <p:spPr>
          <a:xfrm>
            <a:off x="5292080" y="4293096"/>
            <a:ext cx="216024" cy="7200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507656" y="3284984"/>
            <a:ext cx="1856432" cy="10081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800" b="0" dirty="0"/>
              <a:t>Evolutionary</a:t>
            </a:r>
            <a:endParaRPr lang="cs-CZ" sz="1800" b="0" dirty="0"/>
          </a:p>
          <a:p>
            <a:pPr algn="ctr">
              <a:buNone/>
            </a:pPr>
            <a:r>
              <a:rPr lang="en-US" sz="1800" b="0" dirty="0"/>
              <a:t>algorithm</a:t>
            </a:r>
            <a:endParaRPr lang="cs-CZ" sz="1800" b="0" dirty="0"/>
          </a:p>
        </p:txBody>
      </p:sp>
      <p:sp>
        <p:nvSpPr>
          <p:cNvPr id="34" name="Curved Left Arrow 33"/>
          <p:cNvSpPr/>
          <p:nvPr/>
        </p:nvSpPr>
        <p:spPr>
          <a:xfrm rot="10800000">
            <a:off x="3421733" y="4293096"/>
            <a:ext cx="214163" cy="69669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4435872" y="2996952"/>
            <a:ext cx="45719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cs-CZ" sz="1800" b="0"/>
          </a:p>
        </p:txBody>
      </p:sp>
      <p:pic>
        <p:nvPicPr>
          <p:cNvPr id="36" name="Picture 2" descr="C:\Users\sekanina\Downloads\graphics-computers-29201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5380392"/>
            <a:ext cx="926585" cy="8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sekanina\Downloads\graphics-computers-29201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87" y="5002338"/>
            <a:ext cx="926585" cy="8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sekanina\Downloads\graphics-computers-29201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47" y="4954049"/>
            <a:ext cx="926585" cy="8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914" y="2271031"/>
            <a:ext cx="2168558" cy="118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FEA42B62-1DA0-4A3A-B07C-8BCEDB98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47" y="3562754"/>
            <a:ext cx="1767490" cy="1306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9CC9BE-4E42-48EE-B7D7-D54346FD0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505" y="5193196"/>
            <a:ext cx="1764960" cy="11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78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1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40</a:t>
            </a:fld>
            <a:endParaRPr lang="en-US" altLang="cs-CZ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76772"/>
            <a:ext cx="65055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2843808" y="836712"/>
            <a:ext cx="2590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GENERATION 0</a:t>
            </a:r>
            <a:endParaRPr lang="cs-CZ" altLang="cs-CZ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98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1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41</a:t>
            </a:fld>
            <a:endParaRPr lang="en-US" altLang="cs-CZ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8680"/>
            <a:ext cx="5184576" cy="59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240212" y="851706"/>
            <a:ext cx="2590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GENERATION 0</a:t>
            </a:r>
            <a:endParaRPr lang="cs-CZ" altLang="cs-CZ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70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42</a:t>
            </a:fld>
            <a:endParaRPr lang="en-US" altLang="cs-CZ"/>
          </a:p>
        </p:txBody>
      </p:sp>
      <p:pic>
        <p:nvPicPr>
          <p:cNvPr id="6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584684"/>
            <a:ext cx="418128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908720"/>
            <a:ext cx="3866186" cy="5104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64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43</a:t>
            </a:fld>
            <a:endParaRPr lang="en-US" altLang="cs-CZ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0" y="712206"/>
            <a:ext cx="421774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712206"/>
            <a:ext cx="4434136" cy="471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120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– Example 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44</a:t>
            </a:fld>
            <a:endParaRPr lang="en-US" altLang="cs-CZ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20688"/>
            <a:ext cx="4058469" cy="412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6692"/>
            <a:ext cx="409784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431540" y="4761148"/>
            <a:ext cx="730881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1B85B9"/>
                </a:solidFill>
                <a:cs typeface="Times New Roman" panose="02020603050405020304" pitchFamily="18" charset="0"/>
              </a:rPr>
              <a:t>COS (X – X)</a:t>
            </a:r>
            <a:r>
              <a:rPr lang="en-US" altLang="cs-CZ" sz="1800" b="0" dirty="0">
                <a:solidFill>
                  <a:srgbClr val="1B85B9"/>
                </a:solidFill>
                <a:latin typeface="Calibri" panose="020F0502020204030204" pitchFamily="34" charset="0"/>
              </a:rPr>
              <a:t>, (</a:t>
            </a:r>
            <a:r>
              <a:rPr lang="en-US" altLang="cs-CZ" sz="1800" b="0" dirty="0">
                <a:solidFill>
                  <a:srgbClr val="1B85B9"/>
                </a:solidFill>
                <a:cs typeface="Times New Roman" panose="02020603050405020304" pitchFamily="18" charset="0"/>
              </a:rPr>
              <a:t>X – X)</a:t>
            </a:r>
            <a:r>
              <a:rPr lang="en-US" altLang="cs-CZ" sz="1800" b="0" dirty="0">
                <a:solidFill>
                  <a:srgbClr val="1B85B9"/>
                </a:solidFill>
                <a:latin typeface="Calibri" panose="020F0502020204030204" pitchFamily="34" charset="0"/>
              </a:rPr>
              <a:t> </a:t>
            </a: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etc. are examples of the so-called </a:t>
            </a:r>
            <a:r>
              <a:rPr lang="en-US" altLang="cs-CZ" sz="1800" b="0" dirty="0">
                <a:solidFill>
                  <a:srgbClr val="FF0000"/>
                </a:solidFill>
                <a:latin typeface="Calibri" panose="020F0502020204030204" pitchFamily="34" charset="0"/>
              </a:rPr>
              <a:t>intron</a:t>
            </a: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 – a piece of code which does not contribute to the fitness, but increases the size of candidate solution. Note that </a:t>
            </a:r>
            <a:r>
              <a:rPr lang="en-US" altLang="cs-CZ" sz="1800" b="0" dirty="0">
                <a:solidFill>
                  <a:srgbClr val="1B85B9"/>
                </a:solidFill>
                <a:cs typeface="Times New Roman" panose="02020603050405020304" pitchFamily="18" charset="0"/>
              </a:rPr>
              <a:t>COS (X – X) </a:t>
            </a:r>
            <a:r>
              <a:rPr lang="en-US" altLang="cs-CZ" sz="1800" b="0" dirty="0">
                <a:cs typeface="Times New Roman" panose="02020603050405020304" pitchFamily="18" charset="0"/>
              </a:rPr>
              <a:t>can be replaced by</a:t>
            </a:r>
            <a:r>
              <a:rPr lang="en-US" altLang="cs-CZ" sz="1800" b="0" dirty="0">
                <a:solidFill>
                  <a:srgbClr val="1B85B9"/>
                </a:solidFill>
                <a:cs typeface="Times New Roman" panose="02020603050405020304" pitchFamily="18" charset="0"/>
              </a:rPr>
              <a:t> 1</a:t>
            </a:r>
            <a:r>
              <a:rPr lang="en-US" altLang="cs-CZ" sz="1800" b="0" dirty="0">
                <a:latin typeface="Calibri" panose="020F0502020204030204" pitchFamily="34" charset="0"/>
                <a:cs typeface="Times New Roman" panose="02020603050405020304" pitchFamily="18" charset="0"/>
              </a:rPr>
              <a:t> etc.</a:t>
            </a:r>
            <a:endParaRPr lang="en-US" altLang="cs-CZ" sz="1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1800" b="0" dirty="0">
                <a:solidFill>
                  <a:srgbClr val="1B85B9"/>
                </a:solidFill>
                <a:latin typeface="Calibri" panose="020F0502020204030204" pitchFamily="34" charset="0"/>
              </a:rPr>
              <a:t>Bloat</a:t>
            </a:r>
            <a:r>
              <a:rPr lang="en-US" altLang="cs-CZ" sz="1800" b="0" dirty="0">
                <a:solidFill>
                  <a:srgbClr val="000000"/>
                </a:solidFill>
                <a:latin typeface="Calibri" panose="020F0502020204030204" pitchFamily="34" charset="0"/>
              </a:rPr>
              <a:t> – a phenomenon in which the program size grows during the evolution, but the fitness remains unchanged. Various techniques were developed to eliminate the bloat.</a:t>
            </a:r>
            <a:endParaRPr lang="cs-CZ" altLang="cs-CZ" sz="18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40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GP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45</a:t>
            </a:fld>
            <a:endParaRPr lang="en-US" altLang="cs-CZ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520" y="977900"/>
            <a:ext cx="6264944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400" b="0" kern="0" dirty="0"/>
              <a:t>Predictors, classifiers, schedulers, controllers, etc. </a:t>
            </a:r>
          </a:p>
          <a:p>
            <a:pPr lvl="1">
              <a:lnSpc>
                <a:spcPct val="80000"/>
              </a:lnSpc>
            </a:pPr>
            <a:r>
              <a:rPr lang="en-US" altLang="cs-CZ" sz="2200" b="0" kern="0" dirty="0"/>
              <a:t>Not as scalable as DNNs, but the resulting solution can be optimized for error as well as the size and other criteria</a:t>
            </a:r>
          </a:p>
          <a:p>
            <a:pPr lvl="1">
              <a:lnSpc>
                <a:spcPct val="80000"/>
              </a:lnSpc>
            </a:pPr>
            <a:r>
              <a:rPr lang="en-US" altLang="cs-CZ" sz="2200" b="0" kern="0" dirty="0"/>
              <a:t>Their behavior can often be explained. 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Game strategies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Design of DNNs, circuits, regulators, antennas, quantum circuits, antennas, …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Automated design of program tests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Automated software repair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Genetic improvement of software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Automated patent invention</a:t>
            </a:r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  <a:p>
            <a:pPr>
              <a:lnSpc>
                <a:spcPct val="80000"/>
              </a:lnSpc>
            </a:pPr>
            <a:endParaRPr lang="en-US" altLang="cs-CZ" sz="2000" b="0" kern="0" dirty="0"/>
          </a:p>
        </p:txBody>
      </p:sp>
      <p:pic>
        <p:nvPicPr>
          <p:cNvPr id="5" name="Picture 4" descr="ant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977900"/>
            <a:ext cx="2484258" cy="19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31653"/>
              </p:ext>
            </p:extLst>
          </p:nvPr>
        </p:nvGraphicFramePr>
        <p:xfrm>
          <a:off x="6429404" y="4113076"/>
          <a:ext cx="2607074" cy="1694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Bitmap Image" r:id="rId4" imgW="8000000" imgH="5200000" progId="PBrush">
                  <p:embed/>
                </p:oleObj>
              </mc:Choice>
              <mc:Fallback>
                <p:oleObj name="Bitmap Image" r:id="rId4" imgW="8000000" imgH="5200000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404" y="4113076"/>
                        <a:ext cx="2607074" cy="1694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67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Humies</a:t>
            </a:r>
            <a:r>
              <a:rPr lang="en-US" dirty="0"/>
              <a:t> competition at GECCO conferences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46</a:t>
            </a:fld>
            <a:endParaRPr lang="en-US" altLang="cs-CZ"/>
          </a:p>
        </p:txBody>
      </p:sp>
      <p:pic>
        <p:nvPicPr>
          <p:cNvPr id="5" name="Picture 23" descr="Description: Description: Description: Description: Description: Description: Description: Description: Description: Description: Description: Description: Description: Description: Description: Description: Description: Description: Description: Description: Description: Description: http://www.genetic-programming.org/hc2005/hclogom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8" y="1196752"/>
            <a:ext cx="640620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010" y="5845450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0" dirty="0">
                <a:solidFill>
                  <a:srgbClr val="000000"/>
                </a:solidFill>
                <a:latin typeface="Arial"/>
              </a:rPr>
              <a:t>Human-Competitive Results</a:t>
            </a:r>
            <a:r>
              <a:rPr lang="cs-CZ" sz="1800" b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0" dirty="0">
                <a:solidFill>
                  <a:srgbClr val="000000"/>
                </a:solidFill>
                <a:latin typeface="Arial"/>
              </a:rPr>
              <a:t>Produced By Genetic And Evolutionary Computation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cs-CZ" sz="1800" b="0" dirty="0">
                <a:solidFill>
                  <a:srgbClr val="000000"/>
                </a:solidFill>
                <a:latin typeface="Arial"/>
              </a:rPr>
              <a:t>http://www.human-competitive.org/</a:t>
            </a:r>
          </a:p>
        </p:txBody>
      </p:sp>
    </p:spTree>
    <p:extLst>
      <p:ext uri="{BB962C8B-B14F-4D97-AF65-F5344CB8AC3E}">
        <p14:creationId xmlns:p14="http://schemas.microsoft.com/office/powerpoint/2010/main" val="2711345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Humies</a:t>
            </a:r>
            <a:r>
              <a:rPr lang="en-US" dirty="0"/>
              <a:t> competition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47</a:t>
            </a:fld>
            <a:endParaRPr lang="en-US" altLang="cs-CZ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5763" y="980728"/>
            <a:ext cx="8424862" cy="394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J. </a:t>
            </a:r>
            <a:r>
              <a:rPr kumimoji="0" lang="en-US" altLang="cs-CZ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Koza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: </a:t>
            </a:r>
            <a:r>
              <a:rPr kumimoji="0" lang="en-AU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We say that </a:t>
            </a:r>
            <a:r>
              <a:rPr kumimoji="0" lang="en-AU" altLang="cs-CZ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an automatically created result is “human-competitive” if it satisfies one or more of the eight criteria below</a:t>
            </a:r>
            <a:r>
              <a:rPr kumimoji="0" lang="en-AU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AU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Times New Roman" pitchFamily="18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(A) The result was patented as an invention in the past, is an improvement over a patented invention, or would qualify today as a patentable new invention.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(B) The result is equal to or better than a result that was accepted as a new scientific result at the time when it was published in a peer-reviewed scientific journal.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(C) The result is equal to or better than a result that was placed into a database or archive of results maintained by an internationally recognized panel of scientific experts.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(D) The result is publishable in its own right as a new scientific result ¾ </a:t>
            </a:r>
            <a:r>
              <a:rPr kumimoji="0" lang="en-AU" altLang="cs-CZ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independent</a:t>
            </a: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 of the fact that the result was mechanically created.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(E) The result is equal to or better than the most recent human-created solution to a long-standing problem for which there has been a succession of increasingly better human-created solutions.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(F) The result is equal to or better than a result that was considered an achievement in its field at the time it was first discovered.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(G) The result solves a problem of indisputable difficulty in its field.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AU" altLang="cs-CZ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Times New Roman" pitchFamily="18" charset="0"/>
              </a:rPr>
              <a:t>(H) The result holds its own or wins a regulated competition involving human contestants (in the form of either live human players or human-written computer programs).</a:t>
            </a:r>
            <a:endParaRPr kumimoji="0" lang="en-AU" altLang="cs-CZ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47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Humies</a:t>
            </a:r>
            <a:r>
              <a:rPr lang="en-US" dirty="0"/>
              <a:t> winners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48</a:t>
            </a:fld>
            <a:endParaRPr lang="en-US" altLang="cs-CZ"/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FE8D038-1066-4EC6-AF7F-0449542B2ED0}"/>
              </a:ext>
            </a:extLst>
          </p:cNvPr>
          <p:cNvSpPr txBox="1">
            <a:spLocks/>
          </p:cNvSpPr>
          <p:nvPr/>
        </p:nvSpPr>
        <p:spPr>
          <a:xfrm>
            <a:off x="1475656" y="6453336"/>
            <a:ext cx="7200800" cy="3602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cs-CZ" sz="1400" b="0" kern="0" dirty="0">
                <a:solidFill>
                  <a:srgbClr val="FF0000"/>
                </a:solidFill>
                <a:effectLst/>
              </a:rPr>
              <a:t>*FIT BUT – Silver medal (2008, 2011, 2016), Bronze medal (2014, 2018)</a:t>
            </a:r>
            <a:endParaRPr lang="cs-CZ" sz="1400" b="0" kern="0" dirty="0">
              <a:solidFill>
                <a:srgbClr val="FF0000"/>
              </a:solidFill>
              <a:effectLst/>
            </a:endParaRPr>
          </a:p>
        </p:txBody>
      </p:sp>
      <p:graphicFrame>
        <p:nvGraphicFramePr>
          <p:cNvPr id="11" name="Tabulka 4">
            <a:extLst>
              <a:ext uri="{FF2B5EF4-FFF2-40B4-BE49-F238E27FC236}">
                <a16:creationId xmlns:a16="http://schemas.microsoft.com/office/drawing/2014/main" id="{949CAB8D-58F5-4FB6-BDA4-05957F325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6302"/>
              </p:ext>
            </p:extLst>
          </p:nvPr>
        </p:nvGraphicFramePr>
        <p:xfrm>
          <a:off x="179513" y="128490"/>
          <a:ext cx="8388932" cy="6369430"/>
        </p:xfrm>
        <a:graphic>
          <a:graphicData uri="http://schemas.openxmlformats.org/drawingml/2006/table">
            <a:tbl>
              <a:tblPr firstRow="1" bandRow="1"/>
              <a:tblGrid>
                <a:gridCol w="86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5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891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Year</a:t>
                      </a:r>
                      <a:endParaRPr lang="cs-CZ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 err="1">
                          <a:latin typeface="Calibri" panose="020F0502020204030204" pitchFamily="34" charset="0"/>
                        </a:rPr>
                        <a:t>Humies</a:t>
                      </a:r>
                      <a:r>
                        <a:rPr lang="en-US" sz="1400" dirty="0">
                          <a:latin typeface="Calibri" panose="020F0502020204030204" pitchFamily="34" charset="0"/>
                        </a:rPr>
                        <a:t> Winners</a:t>
                      </a:r>
                      <a:endParaRPr lang="cs-CZ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Institution</a:t>
                      </a:r>
                      <a:endParaRPr lang="cs-CZ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8">
                <a:tc rowSpan="2"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2004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An Evolved Antenna for Deployment on NASA's ST 5 Mission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NASA AMES,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43">
                <a:tc vMerge="1">
                  <a:txBody>
                    <a:bodyPr/>
                    <a:lstStyle/>
                    <a:p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Automatic Quantum Computer Programming: A GP Approach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Hampshire Coll.,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8">
                <a:tc rowSpan="2"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2005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Two-dimensional photonic crystals designed by evolutionary algorithms 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Cornell U.,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56">
                <a:tc vMerge="1">
                  <a:txBody>
                    <a:bodyPr/>
                    <a:lstStyle/>
                    <a:p>
                      <a:endParaRPr lang="cs-CZ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Shaped-pulse optimization of coherent soft-x-rays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Colorado S. Univ.,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2006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Catalogue of Variable Freq. and Single-Resistance-Controlled Oscillators 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MIT,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2007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 err="1">
                          <a:latin typeface="Calibri" panose="020F0502020204030204" pitchFamily="34" charset="0"/>
                        </a:rPr>
                        <a:t>Evol</a:t>
                      </a:r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. Design of Single-Mode </a:t>
                      </a:r>
                      <a:r>
                        <a:rPr lang="en-US" altLang="cs-CZ" sz="1200" dirty="0" err="1">
                          <a:latin typeface="Calibri" panose="020F0502020204030204" pitchFamily="34" charset="0"/>
                        </a:rPr>
                        <a:t>Microstructured</a:t>
                      </a:r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 Polymer Optical Fibers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UCL,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</a:rPr>
                        <a:t> UK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2008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Genetic Programming for Finite Algebras 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Hampshire Coll.,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2009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A Genetic Programming Approach to Automated Software Repair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U. of New Mexico, US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2010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 err="1">
                          <a:latin typeface="Calibri" panose="020F0502020204030204" pitchFamily="34" charset="0"/>
                        </a:rPr>
                        <a:t>Evol</a:t>
                      </a:r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. design of the energy function for protein structure prediction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U. of Nottingham, UK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2011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GA-FreeCell: Evolving Solvers for the Game of FreeCell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Ben-Gurion U., IL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2012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cs-CZ" altLang="cs-CZ" sz="1200" dirty="0" err="1">
                          <a:latin typeface="Calibri" panose="020F0502020204030204" pitchFamily="34" charset="0"/>
                        </a:rPr>
                        <a:t>Evolutionary</a:t>
                      </a:r>
                      <a:r>
                        <a:rPr lang="cs-CZ" altLang="cs-CZ" sz="1200" dirty="0">
                          <a:latin typeface="Calibri" panose="020F0502020204030204" pitchFamily="34" charset="0"/>
                        </a:rPr>
                        <a:t> Game Design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ICL, UK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923">
                <a:tc rowSpan="2"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2013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Evolutionary Design of FreeCell Solvers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Ben-Gurion U., IL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251">
                <a:tc vMerge="1">
                  <a:txBody>
                    <a:bodyPr/>
                    <a:lstStyle/>
                    <a:p>
                      <a:endParaRPr lang="cs-CZ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Search for a grand tour of the Jupiter Galilean moons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ESA, EU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latin typeface="Calibri" panose="020F0502020204030204" pitchFamily="34" charset="0"/>
                        </a:rPr>
                        <a:t>2014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cs-CZ" sz="1200" dirty="0">
                          <a:latin typeface="Calibri" panose="020F0502020204030204" pitchFamily="34" charset="0"/>
                        </a:rPr>
                        <a:t>Genetic Algorithms for Evolving Computer Chess Programs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cs-CZ" sz="1200" dirty="0">
                          <a:latin typeface="Calibri" panose="020F0502020204030204" pitchFamily="34" charset="0"/>
                        </a:rPr>
                        <a:t>Bar-</a:t>
                      </a:r>
                      <a:r>
                        <a:rPr lang="cs-CZ" sz="1200" dirty="0" err="1">
                          <a:latin typeface="Calibri" panose="020F0502020204030204" pitchFamily="34" charset="0"/>
                        </a:rPr>
                        <a:t>Ilan</a:t>
                      </a:r>
                      <a:r>
                        <a:rPr lang="cs-CZ" sz="1200" dirty="0">
                          <a:latin typeface="Calibri" panose="020F0502020204030204" pitchFamily="34" charset="0"/>
                        </a:rPr>
                        <a:t> University</a:t>
                      </a:r>
                      <a:r>
                        <a:rPr lang="en-US" sz="1200" dirty="0">
                          <a:latin typeface="Calibri" panose="020F0502020204030204" pitchFamily="34" charset="0"/>
                        </a:rPr>
                        <a:t>, IL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2015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Evolutionary Approach to Approximate Digital Circuits Design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Brno U. of Tech., CZ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2016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cs-CZ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Automated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Software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Transplantation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UCL, UK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5708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2017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Explaining quantum correlations through evolution of causal models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U. of Sydney,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AU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5522"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2018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 New EA-Based Home Monitoring Device for Parkinson’s Dyskinesia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6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32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498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66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83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2994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160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327" algn="l" defTabSz="91433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U. of York, UK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2019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Automated Self-Optimization in Heterogeneous Wireless Comm. Networks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UCD, IE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cs-CZ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cost satellite constellations for nearly continuous global coverage</a:t>
                      </a:r>
                      <a:endParaRPr lang="cs-CZ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Aerospace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corporation</a:t>
                      </a:r>
                      <a:r>
                        <a:rPr lang="cs-CZ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US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6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00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GP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49</a:t>
            </a:fld>
            <a:endParaRPr lang="en-US" altLang="cs-CZ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2607" y="800708"/>
            <a:ext cx="6264944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cs-CZ" sz="2400" b="0" kern="0" dirty="0"/>
              <a:t>Tree-based GP (discussed so far)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Linear GP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Grammatical evolution</a:t>
            </a:r>
          </a:p>
          <a:p>
            <a:pPr>
              <a:lnSpc>
                <a:spcPct val="80000"/>
              </a:lnSpc>
            </a:pPr>
            <a:r>
              <a:rPr lang="en-US" altLang="cs-CZ" sz="2400" b="0" kern="0" dirty="0"/>
              <a:t>Cartesian GP</a:t>
            </a:r>
          </a:p>
          <a:p>
            <a:pPr>
              <a:lnSpc>
                <a:spcPct val="80000"/>
              </a:lnSpc>
            </a:pPr>
            <a:endParaRPr lang="cs-CZ" altLang="cs-CZ" sz="2000" b="0" kern="0" dirty="0"/>
          </a:p>
        </p:txBody>
      </p:sp>
    </p:spTree>
    <p:extLst>
      <p:ext uri="{BB962C8B-B14F-4D97-AF65-F5344CB8AC3E}">
        <p14:creationId xmlns:p14="http://schemas.microsoft.com/office/powerpoint/2010/main" val="92472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Automated design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446856" y="908720"/>
            <a:ext cx="8229600" cy="3780420"/>
          </a:xfrm>
          <a:prstGeom prst="rect">
            <a:avLst/>
          </a:prstGeom>
          <a:solidFill>
            <a:srgbClr val="E4002B"/>
          </a:solidFill>
          <a:ln>
            <a:solidFill>
              <a:srgbClr val="FF000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A9E0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457167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6pPr>
            <a:lvl7pPr marL="914332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7pPr>
            <a:lvl8pPr marL="1371498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8pPr>
            <a:lvl9pPr marL="1828664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1B85B9"/>
                </a:solidFill>
                <a:latin typeface="Tahoma" pitchFamily="34" charset="0"/>
              </a:defRPr>
            </a:lvl9pPr>
          </a:lstStyle>
          <a:p>
            <a:pPr algn="ctr">
              <a:buNone/>
            </a:pPr>
            <a:r>
              <a:rPr lang="en-US" sz="6600" b="0" kern="0" dirty="0">
                <a:solidFill>
                  <a:schemeClr val="bg1"/>
                </a:solidFill>
              </a:rPr>
              <a:t>The design problem </a:t>
            </a:r>
          </a:p>
          <a:p>
            <a:pPr algn="ctr">
              <a:buNone/>
            </a:pPr>
            <a:r>
              <a:rPr lang="en-US" sz="6600" b="0" kern="0" dirty="0">
                <a:solidFill>
                  <a:schemeClr val="bg1"/>
                </a:solidFill>
              </a:rPr>
              <a:t>is transformed into </a:t>
            </a:r>
          </a:p>
          <a:p>
            <a:pPr algn="ctr">
              <a:buNone/>
            </a:pPr>
            <a:r>
              <a:rPr lang="en-US" sz="6600" b="0" kern="0" dirty="0">
                <a:solidFill>
                  <a:schemeClr val="bg1"/>
                </a:solidFill>
              </a:rPr>
              <a:t>the search problem!</a:t>
            </a:r>
            <a:endParaRPr lang="cs-CZ" sz="6600" b="0" kern="0" dirty="0">
              <a:solidFill>
                <a:schemeClr val="bg1"/>
              </a:solidFill>
            </a:endParaRPr>
          </a:p>
        </p:txBody>
      </p:sp>
      <p:pic>
        <p:nvPicPr>
          <p:cNvPr id="5" name="Picture 2" descr="D:\aaa\vyuka\bissit_summer_school2019\Ackle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4705969"/>
            <a:ext cx="2759869" cy="17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6529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Evolutionary algorithms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Genetic programming</a:t>
            </a:r>
          </a:p>
          <a:p>
            <a:r>
              <a:rPr lang="en-US" dirty="0"/>
              <a:t>Cartesian genetic programming</a:t>
            </a:r>
          </a:p>
          <a:p>
            <a:pPr lvl="1"/>
            <a:r>
              <a:rPr lang="en-US" dirty="0"/>
              <a:t>problem representation: directed oriented graph</a:t>
            </a:r>
          </a:p>
          <a:p>
            <a:pPr lvl="1"/>
            <a:r>
              <a:rPr lang="en-US" dirty="0"/>
              <a:t>a simple search method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from FIT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50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11343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Cartesian Genetic Programming (CGP) </a:t>
            </a:r>
            <a:r>
              <a:rPr lang="en-US" altLang="cs-CZ" sz="1800" dirty="0"/>
              <a:t>[Miller, 1999]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51</a:t>
            </a:fld>
            <a:endParaRPr lang="en-US" altLang="cs-CZ"/>
          </a:p>
        </p:txBody>
      </p:sp>
      <p:sp>
        <p:nvSpPr>
          <p:cNvPr id="5" name="Rectangle 18"/>
          <p:cNvSpPr txBox="1">
            <a:spLocks noChangeArrowheads="1"/>
          </p:cNvSpPr>
          <p:nvPr/>
        </p:nvSpPr>
        <p:spPr bwMode="auto">
          <a:xfrm>
            <a:off x="304800" y="656692"/>
            <a:ext cx="2895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874" marR="0" lvl="0" indent="-342874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altLang="cs-CZ" sz="1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</a:t>
            </a: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primary inputs</a:t>
            </a:r>
          </a:p>
          <a:p>
            <a:pPr marL="342874" marR="0" lvl="0" indent="-342874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altLang="cs-CZ" sz="1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</a:t>
            </a: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primary outputs</a:t>
            </a:r>
          </a:p>
          <a:p>
            <a:pPr marL="342874" marR="0" lvl="0" indent="-342874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altLang="cs-CZ" sz="1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columns</a:t>
            </a:r>
          </a:p>
          <a:p>
            <a:pPr marL="342874" marR="0" lvl="0" indent="-342874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</a:t>
            </a:r>
            <a:r>
              <a:rPr kumimoji="0" lang="en-US" altLang="cs-CZ" sz="18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</a:t>
            </a:r>
            <a:r>
              <a:rPr kumimoji="0" lang="en-US" alt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rows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2133600" y="26267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altLang="cs-CZ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 flipH="1">
            <a:off x="1905000" y="2779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H="1">
            <a:off x="1905000" y="3160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Line 23"/>
          <p:cNvSpPr>
            <a:spLocks noChangeShapeType="1"/>
          </p:cNvSpPr>
          <p:nvPr/>
        </p:nvSpPr>
        <p:spPr bwMode="auto">
          <a:xfrm>
            <a:off x="2667000" y="2931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590800" y="2626780"/>
            <a:ext cx="3273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 err="1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 err="1">
                <a:solidFill>
                  <a:prstClr val="black"/>
                </a:solidFill>
                <a:latin typeface="Arial" pitchFamily="34" charset="0"/>
              </a:rPr>
              <a:t>i</a:t>
            </a:r>
            <a:endParaRPr lang="cs-CZ" altLang="cs-CZ" sz="1400" b="0" baseline="-250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2133600" y="36173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>
            <a:off x="1905000" y="3769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Line 27"/>
          <p:cNvSpPr>
            <a:spLocks noChangeShapeType="1"/>
          </p:cNvSpPr>
          <p:nvPr/>
        </p:nvSpPr>
        <p:spPr bwMode="auto">
          <a:xfrm flipH="1">
            <a:off x="1905000" y="4150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2667000" y="3922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2590800" y="3617380"/>
            <a:ext cx="5309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+1</a:t>
            </a:r>
            <a:endParaRPr lang="cs-CZ" altLang="cs-CZ" sz="14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2133600" y="50651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H="1">
            <a:off x="1905000" y="5217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H="1">
            <a:off x="1905000" y="5598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>
            <a:off x="2667000" y="53699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2590800" y="5065180"/>
            <a:ext cx="7457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-1</a:t>
            </a:r>
            <a:endParaRPr lang="cs-CZ" altLang="cs-CZ" sz="14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3733800" y="26267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 flipH="1">
            <a:off x="3505200" y="2779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 flipH="1">
            <a:off x="3505200" y="3160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4267200" y="2931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4191000" y="2626780"/>
            <a:ext cx="5870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 err="1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 err="1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 err="1">
                <a:solidFill>
                  <a:prstClr val="black"/>
                </a:solidFill>
                <a:latin typeface="Arial" pitchFamily="34" charset="0"/>
              </a:rPr>
              <a:t>+n</a:t>
            </a:r>
            <a:r>
              <a:rPr lang="en-US" altLang="cs-CZ" sz="1400" b="0" baseline="-25000" dirty="0" err="1">
                <a:solidFill>
                  <a:prstClr val="black"/>
                </a:solidFill>
                <a:latin typeface="Arial" pitchFamily="34" charset="0"/>
              </a:rPr>
              <a:t>r</a:t>
            </a:r>
            <a:endParaRPr lang="cs-CZ" altLang="cs-CZ" sz="1400" b="0" baseline="-250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6" name="Rectangle 40"/>
          <p:cNvSpPr>
            <a:spLocks noChangeArrowheads="1"/>
          </p:cNvSpPr>
          <p:nvPr/>
        </p:nvSpPr>
        <p:spPr bwMode="auto">
          <a:xfrm>
            <a:off x="3733800" y="36173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 flipH="1">
            <a:off x="3505200" y="3769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H="1">
            <a:off x="3505200" y="4150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>
            <a:off x="4267200" y="3922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4191000" y="3617380"/>
            <a:ext cx="7906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+1</a:t>
            </a:r>
            <a:endParaRPr lang="cs-CZ" altLang="cs-CZ" sz="14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1" name="Rectangle 45"/>
          <p:cNvSpPr>
            <a:spLocks noChangeArrowheads="1"/>
          </p:cNvSpPr>
          <p:nvPr/>
        </p:nvSpPr>
        <p:spPr bwMode="auto">
          <a:xfrm>
            <a:off x="3733800" y="50651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2" name="Line 46"/>
          <p:cNvSpPr>
            <a:spLocks noChangeShapeType="1"/>
          </p:cNvSpPr>
          <p:nvPr/>
        </p:nvSpPr>
        <p:spPr bwMode="auto">
          <a:xfrm flipH="1">
            <a:off x="3505200" y="5217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 flipH="1">
            <a:off x="3505200" y="5598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4267200" y="53699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5" name="Text Box 49"/>
          <p:cNvSpPr txBox="1">
            <a:spLocks noChangeArrowheads="1"/>
          </p:cNvSpPr>
          <p:nvPr/>
        </p:nvSpPr>
        <p:spPr bwMode="auto">
          <a:xfrm>
            <a:off x="4191000" y="5065180"/>
            <a:ext cx="8451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+2n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-1</a:t>
            </a:r>
            <a:endParaRPr lang="cs-CZ" altLang="cs-CZ" sz="14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50"/>
          <p:cNvSpPr>
            <a:spLocks noChangeArrowheads="1"/>
          </p:cNvSpPr>
          <p:nvPr/>
        </p:nvSpPr>
        <p:spPr bwMode="auto">
          <a:xfrm>
            <a:off x="5791200" y="26267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7" name="Line 51"/>
          <p:cNvSpPr>
            <a:spLocks noChangeShapeType="1"/>
          </p:cNvSpPr>
          <p:nvPr/>
        </p:nvSpPr>
        <p:spPr bwMode="auto">
          <a:xfrm flipH="1">
            <a:off x="5562600" y="2779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8" name="Line 52"/>
          <p:cNvSpPr>
            <a:spLocks noChangeShapeType="1"/>
          </p:cNvSpPr>
          <p:nvPr/>
        </p:nvSpPr>
        <p:spPr bwMode="auto">
          <a:xfrm flipH="1">
            <a:off x="5562600" y="3160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Line 53"/>
          <p:cNvSpPr>
            <a:spLocks noChangeShapeType="1"/>
          </p:cNvSpPr>
          <p:nvPr/>
        </p:nvSpPr>
        <p:spPr bwMode="auto">
          <a:xfrm>
            <a:off x="6324600" y="2931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248400" y="2585552"/>
            <a:ext cx="1040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 err="1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 err="1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+(n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c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-1)n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endParaRPr lang="cs-CZ" altLang="cs-CZ" sz="1400" b="0" baseline="-250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1" name="Rectangle 55"/>
          <p:cNvSpPr>
            <a:spLocks noChangeArrowheads="1"/>
          </p:cNvSpPr>
          <p:nvPr/>
        </p:nvSpPr>
        <p:spPr bwMode="auto">
          <a:xfrm>
            <a:off x="5791200" y="36173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Line 56"/>
          <p:cNvSpPr>
            <a:spLocks noChangeShapeType="1"/>
          </p:cNvSpPr>
          <p:nvPr/>
        </p:nvSpPr>
        <p:spPr bwMode="auto">
          <a:xfrm flipH="1">
            <a:off x="5562600" y="3769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Line 57"/>
          <p:cNvSpPr>
            <a:spLocks noChangeShapeType="1"/>
          </p:cNvSpPr>
          <p:nvPr/>
        </p:nvSpPr>
        <p:spPr bwMode="auto">
          <a:xfrm flipH="1">
            <a:off x="5562600" y="41507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Line 58"/>
          <p:cNvSpPr>
            <a:spLocks noChangeShapeType="1"/>
          </p:cNvSpPr>
          <p:nvPr/>
        </p:nvSpPr>
        <p:spPr bwMode="auto">
          <a:xfrm>
            <a:off x="6324600" y="39221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Rectangle 60"/>
          <p:cNvSpPr>
            <a:spLocks noChangeArrowheads="1"/>
          </p:cNvSpPr>
          <p:nvPr/>
        </p:nvSpPr>
        <p:spPr bwMode="auto">
          <a:xfrm>
            <a:off x="5791200" y="5065180"/>
            <a:ext cx="533400" cy="6858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6" name="Line 61"/>
          <p:cNvSpPr>
            <a:spLocks noChangeShapeType="1"/>
          </p:cNvSpPr>
          <p:nvPr/>
        </p:nvSpPr>
        <p:spPr bwMode="auto">
          <a:xfrm flipH="1">
            <a:off x="5562600" y="5217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7" name="Line 62"/>
          <p:cNvSpPr>
            <a:spLocks noChangeShapeType="1"/>
          </p:cNvSpPr>
          <p:nvPr/>
        </p:nvSpPr>
        <p:spPr bwMode="auto">
          <a:xfrm flipH="1">
            <a:off x="5562600" y="55985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Line 63"/>
          <p:cNvSpPr>
            <a:spLocks noChangeShapeType="1"/>
          </p:cNvSpPr>
          <p:nvPr/>
        </p:nvSpPr>
        <p:spPr bwMode="auto">
          <a:xfrm>
            <a:off x="6324600" y="5369980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Rectangle 124"/>
          <p:cNvSpPr>
            <a:spLocks noChangeArrowheads="1"/>
          </p:cNvSpPr>
          <p:nvPr/>
        </p:nvSpPr>
        <p:spPr bwMode="auto">
          <a:xfrm>
            <a:off x="3200400" y="656692"/>
            <a:ext cx="2895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342900" marR="0" lvl="0" indent="-342900" defTabSz="4572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</a:t>
            </a:r>
            <a:r>
              <a:rPr kumimoji="0" lang="en-US" altLang="cs-CZ" sz="1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a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 inputs of each node</a:t>
            </a:r>
          </a:p>
          <a:p>
            <a:pPr marL="342900" marR="0" lvl="0" indent="-342900" defTabSz="4572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sym typeface="Symbol" pitchFamily="18" charset="2"/>
              </a:rPr>
              <a:t>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 function set</a:t>
            </a:r>
          </a:p>
          <a:p>
            <a:pPr marL="342900" marR="0" lvl="0" indent="-342900" defTabSz="4572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L-back parameter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0" name="AutoShape 136"/>
          <p:cNvSpPr>
            <a:spLocks/>
          </p:cNvSpPr>
          <p:nvPr/>
        </p:nvSpPr>
        <p:spPr bwMode="auto">
          <a:xfrm rot="-5400000">
            <a:off x="4152900" y="3579280"/>
            <a:ext cx="381000" cy="4876800"/>
          </a:xfrm>
          <a:prstGeom prst="leftBrace">
            <a:avLst>
              <a:gd name="adj1" fmla="val 106667"/>
              <a:gd name="adj2" fmla="val 50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AutoShape 137"/>
          <p:cNvSpPr>
            <a:spLocks/>
          </p:cNvSpPr>
          <p:nvPr/>
        </p:nvSpPr>
        <p:spPr bwMode="auto">
          <a:xfrm>
            <a:off x="7162800" y="2626780"/>
            <a:ext cx="381000" cy="2819400"/>
          </a:xfrm>
          <a:prstGeom prst="rightBrace">
            <a:avLst>
              <a:gd name="adj1" fmla="val 61667"/>
              <a:gd name="adj2" fmla="val 50000"/>
            </a:avLst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Text Box 138"/>
          <p:cNvSpPr txBox="1">
            <a:spLocks noChangeArrowheads="1"/>
          </p:cNvSpPr>
          <p:nvPr/>
        </p:nvSpPr>
        <p:spPr bwMode="auto">
          <a:xfrm>
            <a:off x="6324600" y="4988980"/>
            <a:ext cx="9220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i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+n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c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4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r>
              <a:rPr lang="en-US" altLang="cs-CZ" sz="1400" b="0" dirty="0">
                <a:solidFill>
                  <a:prstClr val="black"/>
                </a:solidFill>
                <a:latin typeface="Arial" pitchFamily="34" charset="0"/>
              </a:rPr>
              <a:t>-1</a:t>
            </a:r>
            <a:endParaRPr lang="cs-CZ" altLang="cs-CZ" sz="14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3" name="Text Box 140"/>
          <p:cNvSpPr txBox="1">
            <a:spLocks noChangeArrowheads="1"/>
          </p:cNvSpPr>
          <p:nvPr/>
        </p:nvSpPr>
        <p:spPr bwMode="auto">
          <a:xfrm>
            <a:off x="7543800" y="3795180"/>
            <a:ext cx="385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>
                <a:solidFill>
                  <a:prstClr val="black"/>
                </a:solidFill>
                <a:latin typeface="Arial" pitchFamily="34" charset="0"/>
              </a:rPr>
              <a:t>r</a:t>
            </a:r>
            <a:endParaRPr lang="cs-CZ" altLang="cs-CZ" sz="18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4" name="Text Box 142"/>
          <p:cNvSpPr txBox="1">
            <a:spLocks noChangeArrowheads="1"/>
          </p:cNvSpPr>
          <p:nvPr/>
        </p:nvSpPr>
        <p:spPr bwMode="auto">
          <a:xfrm>
            <a:off x="4191000" y="6157380"/>
            <a:ext cx="4106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 err="1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prstClr val="black"/>
                </a:solidFill>
                <a:latin typeface="Arial" pitchFamily="34" charset="0"/>
              </a:rPr>
              <a:t>c</a:t>
            </a:r>
            <a:endParaRPr lang="cs-CZ" altLang="cs-CZ" sz="1800" b="0" dirty="0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55" name="Group 156"/>
          <p:cNvGrpSpPr>
            <a:grpSpLocks/>
          </p:cNvGrpSpPr>
          <p:nvPr/>
        </p:nvGrpSpPr>
        <p:grpSpPr bwMode="auto">
          <a:xfrm>
            <a:off x="152400" y="2779180"/>
            <a:ext cx="1371600" cy="2514600"/>
            <a:chOff x="96" y="1865"/>
            <a:chExt cx="864" cy="1584"/>
          </a:xfrm>
        </p:grpSpPr>
        <p:sp>
          <p:nvSpPr>
            <p:cNvPr id="56" name="Text Box 68"/>
            <p:cNvSpPr txBox="1">
              <a:spLocks noChangeArrowheads="1"/>
            </p:cNvSpPr>
            <p:nvPr/>
          </p:nvSpPr>
          <p:spPr bwMode="auto">
            <a:xfrm>
              <a:off x="624" y="19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0</a:t>
              </a:r>
            </a:p>
          </p:txBody>
        </p:sp>
        <p:sp>
          <p:nvSpPr>
            <p:cNvPr id="57" name="Text Box 69"/>
            <p:cNvSpPr txBox="1">
              <a:spLocks noChangeArrowheads="1"/>
            </p:cNvSpPr>
            <p:nvPr/>
          </p:nvSpPr>
          <p:spPr bwMode="auto">
            <a:xfrm>
              <a:off x="624" y="2393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</a:p>
          </p:txBody>
        </p:sp>
        <p:sp>
          <p:nvSpPr>
            <p:cNvPr id="58" name="Text Box 70"/>
            <p:cNvSpPr txBox="1">
              <a:spLocks noChangeArrowheads="1"/>
            </p:cNvSpPr>
            <p:nvPr/>
          </p:nvSpPr>
          <p:spPr bwMode="auto">
            <a:xfrm>
              <a:off x="523" y="3161"/>
              <a:ext cx="30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n</a:t>
              </a:r>
              <a:r>
                <a:rPr kumimoji="0" lang="en-US" altLang="cs-CZ" sz="14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i</a:t>
              </a:r>
              <a:r>
                <a:rPr kumimoji="0" lang="en-US" altLang="cs-CZ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-1</a:t>
              </a:r>
              <a:endParaRPr kumimoji="0" lang="cs-CZ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59" name="AutoShape 125"/>
            <p:cNvSpPr>
              <a:spLocks noChangeArrowheads="1"/>
            </p:cNvSpPr>
            <p:nvPr/>
          </p:nvSpPr>
          <p:spPr bwMode="auto">
            <a:xfrm rot="5400000">
              <a:off x="816" y="1961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0" name="AutoShape 126"/>
            <p:cNvSpPr>
              <a:spLocks noChangeArrowheads="1"/>
            </p:cNvSpPr>
            <p:nvPr/>
          </p:nvSpPr>
          <p:spPr bwMode="auto">
            <a:xfrm rot="5400000">
              <a:off x="816" y="2393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1" name="AutoShape 127"/>
            <p:cNvSpPr>
              <a:spLocks noChangeArrowheads="1"/>
            </p:cNvSpPr>
            <p:nvPr/>
          </p:nvSpPr>
          <p:spPr bwMode="auto">
            <a:xfrm rot="5400000">
              <a:off x="816" y="3209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2" name="AutoShape 134"/>
            <p:cNvSpPr>
              <a:spLocks/>
            </p:cNvSpPr>
            <p:nvPr/>
          </p:nvSpPr>
          <p:spPr bwMode="auto">
            <a:xfrm>
              <a:off x="336" y="1865"/>
              <a:ext cx="240" cy="1584"/>
            </a:xfrm>
            <a:prstGeom prst="leftBrace">
              <a:avLst>
                <a:gd name="adj1" fmla="val 55000"/>
                <a:gd name="adj2" fmla="val 50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3" name="Text Box 139"/>
            <p:cNvSpPr txBox="1">
              <a:spLocks noChangeArrowheads="1"/>
            </p:cNvSpPr>
            <p:nvPr/>
          </p:nvSpPr>
          <p:spPr bwMode="auto">
            <a:xfrm>
              <a:off x="96" y="2505"/>
              <a:ext cx="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n</a:t>
              </a:r>
              <a:r>
                <a:rPr kumimoji="0" lang="en-US" altLang="cs-CZ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i</a:t>
              </a:r>
              <a:endPara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64" name="Line 147"/>
            <p:cNvSpPr>
              <a:spLocks noChangeShapeType="1"/>
            </p:cNvSpPr>
            <p:nvPr/>
          </p:nvSpPr>
          <p:spPr bwMode="auto">
            <a:xfrm>
              <a:off x="864" y="2736"/>
              <a:ext cx="0" cy="240"/>
            </a:xfrm>
            <a:prstGeom prst="line">
              <a:avLst/>
            </a:prstGeom>
            <a:noFill/>
            <a:ln w="38100" cap="rnd">
              <a:solidFill>
                <a:sysClr val="windowText" lastClr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65" name="Group 157"/>
          <p:cNvGrpSpPr>
            <a:grpSpLocks/>
          </p:cNvGrpSpPr>
          <p:nvPr/>
        </p:nvGrpSpPr>
        <p:grpSpPr bwMode="auto">
          <a:xfrm>
            <a:off x="7910513" y="2637892"/>
            <a:ext cx="954087" cy="2819400"/>
            <a:chOff x="4983" y="1776"/>
            <a:chExt cx="601" cy="1776"/>
          </a:xfrm>
        </p:grpSpPr>
        <p:sp>
          <p:nvSpPr>
            <p:cNvPr id="66" name="AutoShape 131"/>
            <p:cNvSpPr>
              <a:spLocks noChangeArrowheads="1"/>
            </p:cNvSpPr>
            <p:nvPr/>
          </p:nvSpPr>
          <p:spPr bwMode="auto">
            <a:xfrm rot="5400000">
              <a:off x="4983" y="2016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7" name="AutoShape 132"/>
            <p:cNvSpPr>
              <a:spLocks noChangeArrowheads="1"/>
            </p:cNvSpPr>
            <p:nvPr/>
          </p:nvSpPr>
          <p:spPr bwMode="auto">
            <a:xfrm rot="5400000">
              <a:off x="4983" y="2448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8" name="AutoShape 133"/>
            <p:cNvSpPr>
              <a:spLocks noChangeArrowheads="1"/>
            </p:cNvSpPr>
            <p:nvPr/>
          </p:nvSpPr>
          <p:spPr bwMode="auto">
            <a:xfrm rot="5400000">
              <a:off x="4983" y="3264"/>
              <a:ext cx="144" cy="144"/>
            </a:xfrm>
            <a:prstGeom prst="triangle">
              <a:avLst>
                <a:gd name="adj" fmla="val 50000"/>
              </a:avLst>
            </a:prstGeom>
            <a:solidFill>
              <a:srgbClr val="9BBB59">
                <a:lumMod val="50000"/>
              </a:srgbClr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69" name="AutoShape 135"/>
            <p:cNvSpPr>
              <a:spLocks/>
            </p:cNvSpPr>
            <p:nvPr/>
          </p:nvSpPr>
          <p:spPr bwMode="auto">
            <a:xfrm>
              <a:off x="5127" y="1776"/>
              <a:ext cx="240" cy="1776"/>
            </a:xfrm>
            <a:prstGeom prst="rightBrace">
              <a:avLst>
                <a:gd name="adj1" fmla="val 61667"/>
                <a:gd name="adj2" fmla="val 50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0" name="Text Box 141"/>
            <p:cNvSpPr txBox="1">
              <a:spLocks noChangeArrowheads="1"/>
            </p:cNvSpPr>
            <p:nvPr/>
          </p:nvSpPr>
          <p:spPr bwMode="auto">
            <a:xfrm>
              <a:off x="5319" y="2464"/>
              <a:ext cx="2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n</a:t>
              </a:r>
              <a:r>
                <a:rPr kumimoji="0" lang="en-US" altLang="cs-CZ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o</a:t>
              </a:r>
              <a:endPara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1" name="Line 148"/>
            <p:cNvSpPr>
              <a:spLocks noChangeShapeType="1"/>
            </p:cNvSpPr>
            <p:nvPr/>
          </p:nvSpPr>
          <p:spPr bwMode="auto">
            <a:xfrm>
              <a:off x="5031" y="2743"/>
              <a:ext cx="0" cy="240"/>
            </a:xfrm>
            <a:prstGeom prst="line">
              <a:avLst/>
            </a:prstGeom>
            <a:noFill/>
            <a:ln w="38100" cap="rnd">
              <a:solidFill>
                <a:sysClr val="windowText" lastClr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72" name="Line 149"/>
          <p:cNvSpPr>
            <a:spLocks noChangeShapeType="1"/>
          </p:cNvSpPr>
          <p:nvPr/>
        </p:nvSpPr>
        <p:spPr bwMode="auto">
          <a:xfrm>
            <a:off x="2362200" y="4466692"/>
            <a:ext cx="0" cy="38100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3" name="Line 150"/>
          <p:cNvSpPr>
            <a:spLocks noChangeShapeType="1"/>
          </p:cNvSpPr>
          <p:nvPr/>
        </p:nvSpPr>
        <p:spPr bwMode="auto">
          <a:xfrm>
            <a:off x="3962400" y="4466692"/>
            <a:ext cx="0" cy="38100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4" name="Line 151"/>
          <p:cNvSpPr>
            <a:spLocks noChangeShapeType="1"/>
          </p:cNvSpPr>
          <p:nvPr/>
        </p:nvSpPr>
        <p:spPr bwMode="auto">
          <a:xfrm>
            <a:off x="6019800" y="4466692"/>
            <a:ext cx="0" cy="38100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5" name="Line 152"/>
          <p:cNvSpPr>
            <a:spLocks noChangeShapeType="1"/>
          </p:cNvSpPr>
          <p:nvPr/>
        </p:nvSpPr>
        <p:spPr bwMode="auto">
          <a:xfrm>
            <a:off x="4876800" y="2942692"/>
            <a:ext cx="381000" cy="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6" name="Line 154"/>
          <p:cNvSpPr>
            <a:spLocks noChangeShapeType="1"/>
          </p:cNvSpPr>
          <p:nvPr/>
        </p:nvSpPr>
        <p:spPr bwMode="auto">
          <a:xfrm>
            <a:off x="4876800" y="3933292"/>
            <a:ext cx="381000" cy="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7" name="Line 155"/>
          <p:cNvSpPr>
            <a:spLocks noChangeShapeType="1"/>
          </p:cNvSpPr>
          <p:nvPr/>
        </p:nvSpPr>
        <p:spPr bwMode="auto">
          <a:xfrm>
            <a:off x="4876800" y="5381092"/>
            <a:ext cx="381000" cy="0"/>
          </a:xfrm>
          <a:prstGeom prst="line">
            <a:avLst/>
          </a:prstGeom>
          <a:noFill/>
          <a:ln w="38100" cap="rnd">
            <a:solidFill>
              <a:sysClr val="windowText" lastClr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8" name="Text Box 159"/>
          <p:cNvSpPr txBox="1">
            <a:spLocks noChangeArrowheads="1"/>
          </p:cNvSpPr>
          <p:nvPr/>
        </p:nvSpPr>
        <p:spPr bwMode="auto">
          <a:xfrm>
            <a:off x="6553200" y="656692"/>
            <a:ext cx="2301875" cy="137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Nodes in the same column are not allowed to be connected to each other.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No feedback!</a:t>
            </a:r>
            <a:endParaRPr kumimoji="0" lang="cs-CZ" altLang="cs-CZ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grpSp>
        <p:nvGrpSpPr>
          <p:cNvPr id="79" name="Group 164"/>
          <p:cNvGrpSpPr>
            <a:grpSpLocks/>
          </p:cNvGrpSpPr>
          <p:nvPr/>
        </p:nvGrpSpPr>
        <p:grpSpPr bwMode="auto">
          <a:xfrm>
            <a:off x="5486403" y="2485492"/>
            <a:ext cx="898526" cy="688975"/>
            <a:chOff x="3456" y="1680"/>
            <a:chExt cx="566" cy="434"/>
          </a:xfrm>
        </p:grpSpPr>
        <p:sp>
          <p:nvSpPr>
            <p:cNvPr id="80" name="Text Box 160"/>
            <p:cNvSpPr txBox="1">
              <a:spLocks noChangeArrowheads="1"/>
            </p:cNvSpPr>
            <p:nvPr/>
          </p:nvSpPr>
          <p:spPr bwMode="auto">
            <a:xfrm>
              <a:off x="3456" y="168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cs-CZ" sz="1400" b="0" dirty="0">
                  <a:solidFill>
                    <a:srgbClr val="FF0000"/>
                  </a:solidFill>
                  <a:latin typeface="Arial" pitchFamily="34" charset="0"/>
                </a:rPr>
                <a:t>a</a:t>
              </a:r>
              <a:endParaRPr lang="cs-CZ" altLang="cs-CZ" sz="1400" b="0" baseline="-25000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81" name="Text Box 161"/>
            <p:cNvSpPr txBox="1">
              <a:spLocks noChangeArrowheads="1"/>
            </p:cNvSpPr>
            <p:nvPr/>
          </p:nvSpPr>
          <p:spPr bwMode="auto">
            <a:xfrm>
              <a:off x="3456" y="1920"/>
              <a:ext cx="18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cs-CZ" sz="1400" b="0" dirty="0">
                  <a:solidFill>
                    <a:srgbClr val="FF0000"/>
                  </a:solidFill>
                  <a:latin typeface="Arial" pitchFamily="34" charset="0"/>
                </a:rPr>
                <a:t>b</a:t>
              </a:r>
              <a:endParaRPr lang="cs-CZ" altLang="cs-CZ" sz="1400" b="0" baseline="-25000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82" name="Text Box 162"/>
            <p:cNvSpPr txBox="1">
              <a:spLocks noChangeArrowheads="1"/>
            </p:cNvSpPr>
            <p:nvPr/>
          </p:nvSpPr>
          <p:spPr bwMode="auto">
            <a:xfrm>
              <a:off x="3600" y="1872"/>
              <a:ext cx="42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cs-CZ" sz="1400" b="0" dirty="0">
                  <a:solidFill>
                    <a:srgbClr val="FF0000"/>
                  </a:solidFill>
                  <a:latin typeface="Arial" pitchFamily="34" charset="0"/>
                </a:rPr>
                <a:t>g(</a:t>
              </a:r>
              <a:r>
                <a:rPr lang="en-US" altLang="cs-CZ" sz="1400" b="0" dirty="0" err="1">
                  <a:solidFill>
                    <a:srgbClr val="FF0000"/>
                  </a:solidFill>
                  <a:latin typeface="Arial" pitchFamily="34" charset="0"/>
                </a:rPr>
                <a:t>a,b</a:t>
              </a:r>
              <a:r>
                <a:rPr lang="en-US" altLang="cs-CZ" sz="1400" b="0" dirty="0">
                  <a:solidFill>
                    <a:srgbClr val="FF0000"/>
                  </a:solidFill>
                  <a:latin typeface="Arial" pitchFamily="34" charset="0"/>
                </a:rPr>
                <a:t>)</a:t>
              </a:r>
              <a:endParaRPr lang="cs-CZ" altLang="cs-CZ" sz="1400" b="0" baseline="-25000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</p:grpSp>
      <p:sp>
        <p:nvSpPr>
          <p:cNvPr id="83" name="Zástupný symbol pro obsah 2">
            <a:extLst>
              <a:ext uri="{FF2B5EF4-FFF2-40B4-BE49-F238E27FC236}">
                <a16:creationId xmlns:a16="http://schemas.microsoft.com/office/drawing/2014/main" id="{C7058DAA-AE8A-4739-8FDF-5C4C0E5090DA}"/>
              </a:ext>
            </a:extLst>
          </p:cNvPr>
          <p:cNvSpPr txBox="1">
            <a:spLocks/>
          </p:cNvSpPr>
          <p:nvPr/>
        </p:nvSpPr>
        <p:spPr>
          <a:xfrm>
            <a:off x="2963658" y="2014350"/>
            <a:ext cx="2940490" cy="360238"/>
          </a:xfrm>
          <a:prstGeom prst="rect">
            <a:avLst/>
          </a:prstGeom>
          <a:solidFill>
            <a:srgbClr val="F1F5F5">
              <a:lumMod val="75000"/>
            </a:srgbClr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Problem representation</a:t>
            </a:r>
            <a:endParaRPr kumimoji="0" lang="cs-CZ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CGP: Representation for logic networks (example)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52</a:t>
            </a:fld>
            <a:endParaRPr lang="en-US" altLang="cs-CZ"/>
          </a:p>
        </p:txBody>
      </p:sp>
      <p:pic>
        <p:nvPicPr>
          <p:cNvPr id="5" name="Picture 4" descr="obr1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18027"/>
            <a:ext cx="779621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9588" y="2578552"/>
            <a:ext cx="2881312" cy="160178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492375" y="2370589"/>
            <a:ext cx="903288" cy="827088"/>
          </a:xfrm>
          <a:prstGeom prst="ellips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98750" y="3275464"/>
            <a:ext cx="433388" cy="255588"/>
          </a:xfrm>
          <a:prstGeom prst="rect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89438" y="3284989"/>
            <a:ext cx="325437" cy="255588"/>
          </a:xfrm>
          <a:prstGeom prst="rect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703763" y="1416502"/>
            <a:ext cx="903287" cy="1455737"/>
          </a:xfrm>
          <a:prstGeom prst="ellips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4705350" y="2823027"/>
            <a:ext cx="274638" cy="471487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2925763" y="3183389"/>
            <a:ext cx="4762" cy="12065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3400" y="3773939"/>
            <a:ext cx="502894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srgbClr val="1B85B9"/>
                </a:solidFill>
                <a:latin typeface="Arial" pitchFamily="34" charset="0"/>
              </a:rPr>
              <a:t>Genotype (netlist):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+1 integers per node; n</a:t>
            </a:r>
            <a:r>
              <a:rPr lang="en-US" altLang="cs-CZ" sz="1800" b="0" baseline="-25000" dirty="0">
                <a:solidFill>
                  <a:prstClr val="black"/>
                </a:solidFill>
                <a:latin typeface="Arial" pitchFamily="34" charset="0"/>
              </a:rPr>
              <a:t>o</a:t>
            </a: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 integers for outputs;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Constant size: </a:t>
            </a:r>
            <a:r>
              <a:rPr lang="en-US" altLang="cs-CZ" sz="1800" b="0" dirty="0" err="1">
                <a:solidFill>
                  <a:srgbClr val="FF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FF0000"/>
                </a:solidFill>
                <a:latin typeface="Arial" pitchFamily="34" charset="0"/>
              </a:rPr>
              <a:t>c</a:t>
            </a:r>
            <a:r>
              <a:rPr lang="en-US" altLang="cs-CZ" sz="1800" b="0" dirty="0" err="1">
                <a:solidFill>
                  <a:srgbClr val="FF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FF0000"/>
                </a:solidFill>
                <a:latin typeface="Arial" pitchFamily="34" charset="0"/>
              </a:rPr>
              <a:t>r</a:t>
            </a:r>
            <a:r>
              <a:rPr lang="en-US" altLang="cs-CZ" sz="1800" b="0" dirty="0">
                <a:solidFill>
                  <a:srgbClr val="FF0000"/>
                </a:solidFill>
                <a:latin typeface="Arial" pitchFamily="34" charset="0"/>
              </a:rPr>
              <a:t>(</a:t>
            </a:r>
            <a:r>
              <a:rPr lang="en-US" altLang="cs-CZ" sz="1800" b="0" dirty="0" err="1">
                <a:solidFill>
                  <a:srgbClr val="FF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FF0000"/>
                </a:solidFill>
                <a:latin typeface="Arial" pitchFamily="34" charset="0"/>
              </a:rPr>
              <a:t>a</a:t>
            </a:r>
            <a:r>
              <a:rPr lang="en-US" altLang="cs-CZ" sz="1800" b="0" dirty="0">
                <a:solidFill>
                  <a:srgbClr val="FF0000"/>
                </a:solidFill>
                <a:latin typeface="Arial" pitchFamily="34" charset="0"/>
              </a:rPr>
              <a:t> + 1) + n</a:t>
            </a:r>
            <a:r>
              <a:rPr lang="en-US" altLang="cs-CZ" sz="1800" b="0" baseline="-25000" dirty="0">
                <a:solidFill>
                  <a:srgbClr val="FF0000"/>
                </a:solidFill>
                <a:latin typeface="Arial" pitchFamily="34" charset="0"/>
              </a:rPr>
              <a:t>o</a:t>
            </a:r>
            <a:r>
              <a:rPr lang="en-US" altLang="cs-CZ" sz="1800" b="0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integers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cs-CZ" sz="1800" b="0" dirty="0">
              <a:solidFill>
                <a:prstClr val="black"/>
              </a:solidFill>
              <a:latin typeface="Arial" pitchFamily="34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srgbClr val="1B85B9"/>
                </a:solidFill>
                <a:latin typeface="Arial" pitchFamily="34" charset="0"/>
              </a:rPr>
              <a:t>Phenotype (directed acyclic graph </a:t>
            </a:r>
            <a:r>
              <a:rPr lang="en-US" altLang="cs-CZ" sz="1800" b="0" dirty="0">
                <a:solidFill>
                  <a:srgbClr val="1B85B9"/>
                </a:solidFill>
                <a:latin typeface="Arial" pitchFamily="34" charset="0"/>
                <a:sym typeface="Symbol"/>
              </a:rPr>
              <a:t> </a:t>
            </a:r>
            <a:r>
              <a:rPr lang="en-US" altLang="cs-CZ" sz="1800" b="0" dirty="0">
                <a:solidFill>
                  <a:srgbClr val="1B85B9"/>
                </a:solidFill>
                <a:latin typeface="Arial" pitchFamily="34" charset="0"/>
              </a:rPr>
              <a:t>circuit):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prstClr val="black"/>
                </a:solidFill>
                <a:latin typeface="Arial" pitchFamily="34" charset="0"/>
              </a:rPr>
              <a:t>Variable size; unused nodes are ignored.</a:t>
            </a:r>
            <a:endParaRPr lang="cs-CZ" altLang="cs-CZ" sz="18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665788" y="757689"/>
            <a:ext cx="3081337" cy="194151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868988" y="837064"/>
            <a:ext cx="261778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342900" marR="0" lvl="0" indent="-34290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CGP parameters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n</a:t>
            </a:r>
            <a:r>
              <a:rPr kumimoji="0" lang="en-US" altLang="cs-CZ" sz="14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r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=3 (#rows)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n</a:t>
            </a:r>
            <a:r>
              <a:rPr kumimoji="0" lang="en-US" altLang="cs-CZ" sz="14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c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 = 3 (#columns)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n</a:t>
            </a:r>
            <a:r>
              <a:rPr kumimoji="0" lang="en-US" altLang="cs-CZ" sz="14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i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 = 3 (#inputs)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n</a:t>
            </a:r>
            <a:r>
              <a:rPr kumimoji="0" lang="en-US" altLang="cs-CZ" sz="1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o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 = 2 (#outputs)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n</a:t>
            </a:r>
            <a:r>
              <a:rPr kumimoji="0" lang="en-US" altLang="cs-CZ" sz="14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a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 = 2 (max. arity)</a:t>
            </a:r>
            <a:endParaRPr kumimoji="0" lang="cs-CZ" altLang="cs-CZ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</a:endParaRP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L = 3 (level-back parameter)</a:t>
            </a:r>
          </a:p>
          <a:p>
            <a:pPr marL="742950" marR="0" lvl="1" indent="-285750" algn="just" defTabSz="457200" eaLnBrk="0" fontAlgn="auto" latinLnBrk="0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sym typeface="Symbol" pitchFamily="18" charset="2"/>
              </a:rPr>
              <a:t>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= {NAND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(0)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, NOR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(1)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, XOR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(2)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, AND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(3)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, OR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(4)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, NOT</a:t>
            </a:r>
            <a:r>
              <a:rPr kumimoji="0" lang="en-US" altLang="cs-CZ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 (5)</a:t>
            </a:r>
            <a:r>
              <a:rPr kumimoji="0" lang="en-US" alt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</a:rPr>
              <a:t>} </a:t>
            </a: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336800" y="2662689"/>
            <a:ext cx="406400" cy="685800"/>
          </a:xfrm>
          <a:custGeom>
            <a:avLst/>
            <a:gdLst>
              <a:gd name="T0" fmla="*/ 256 w 256"/>
              <a:gd name="T1" fmla="*/ 432 h 432"/>
              <a:gd name="T2" fmla="*/ 16 w 256"/>
              <a:gd name="T3" fmla="*/ 192 h 432"/>
              <a:gd name="T4" fmla="*/ 160 w 256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6" h="432">
                <a:moveTo>
                  <a:pt x="256" y="432"/>
                </a:moveTo>
                <a:cubicBezTo>
                  <a:pt x="144" y="348"/>
                  <a:pt x="32" y="264"/>
                  <a:pt x="16" y="192"/>
                </a:cubicBezTo>
                <a:cubicBezTo>
                  <a:pt x="0" y="120"/>
                  <a:pt x="80" y="60"/>
                  <a:pt x="160" y="0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3048000" y="2738889"/>
            <a:ext cx="228600" cy="609600"/>
          </a:xfrm>
          <a:custGeom>
            <a:avLst/>
            <a:gdLst>
              <a:gd name="T0" fmla="*/ 0 w 144"/>
              <a:gd name="T1" fmla="*/ 384 h 384"/>
              <a:gd name="T2" fmla="*/ 144 w 144"/>
              <a:gd name="T3" fmla="*/ 144 h 384"/>
              <a:gd name="T4" fmla="*/ 0 w 144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384">
                <a:moveTo>
                  <a:pt x="0" y="384"/>
                </a:moveTo>
                <a:cubicBezTo>
                  <a:pt x="72" y="296"/>
                  <a:pt x="144" y="208"/>
                  <a:pt x="144" y="144"/>
                </a:cubicBezTo>
                <a:cubicBezTo>
                  <a:pt x="144" y="80"/>
                  <a:pt x="72" y="40"/>
                  <a:pt x="0" y="0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2628900" y="3043689"/>
            <a:ext cx="266700" cy="304800"/>
          </a:xfrm>
          <a:custGeom>
            <a:avLst/>
            <a:gdLst>
              <a:gd name="T0" fmla="*/ 168 w 168"/>
              <a:gd name="T1" fmla="*/ 192 h 192"/>
              <a:gd name="T2" fmla="*/ 24 w 168"/>
              <a:gd name="T3" fmla="*/ 96 h 192"/>
              <a:gd name="T4" fmla="*/ 24 w 168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192">
                <a:moveTo>
                  <a:pt x="168" y="192"/>
                </a:moveTo>
                <a:cubicBezTo>
                  <a:pt x="108" y="160"/>
                  <a:pt x="48" y="128"/>
                  <a:pt x="24" y="96"/>
                </a:cubicBezTo>
                <a:cubicBezTo>
                  <a:pt x="0" y="64"/>
                  <a:pt x="12" y="32"/>
                  <a:pt x="24" y="0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181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CGP: Circuit construction from a chromosome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53</a:t>
            </a:fld>
            <a:endParaRPr lang="en-US" altLang="cs-CZ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04800" y="8382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From the outputs to the inputs:</a:t>
            </a:r>
            <a:endParaRPr lang="cs-CZ" altLang="cs-CZ" sz="1800" b="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lnSpc>
                <a:spcPct val="90000"/>
              </a:lnSpc>
              <a:buClrTx/>
            </a:pP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Example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. </a:t>
            </a:r>
            <a:r>
              <a:rPr lang="en-US" altLang="cs-CZ" sz="1800" b="0" dirty="0" err="1">
                <a:solidFill>
                  <a:srgbClr val="00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000000"/>
                </a:solidFill>
                <a:latin typeface="Arial" pitchFamily="34" charset="0"/>
              </a:rPr>
              <a:t>c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 = 3, </a:t>
            </a:r>
            <a:r>
              <a:rPr lang="en-US" altLang="cs-CZ" sz="1800" b="0" dirty="0" err="1">
                <a:solidFill>
                  <a:srgbClr val="00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000000"/>
                </a:solidFill>
                <a:latin typeface="Arial" pitchFamily="34" charset="0"/>
              </a:rPr>
              <a:t>r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 = 3, 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n</a:t>
            </a:r>
            <a:r>
              <a:rPr lang="cs-CZ" altLang="cs-CZ" sz="1800" b="0" baseline="-25000" dirty="0">
                <a:solidFill>
                  <a:srgbClr val="000000"/>
                </a:solidFill>
                <a:latin typeface="Arial" pitchFamily="34" charset="0"/>
              </a:rPr>
              <a:t>i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 = 3, 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n</a:t>
            </a:r>
            <a:r>
              <a:rPr lang="cs-CZ" altLang="cs-CZ" sz="1800" b="0" baseline="-25000" dirty="0">
                <a:solidFill>
                  <a:srgbClr val="000000"/>
                </a:solidFill>
                <a:latin typeface="Arial" pitchFamily="34" charset="0"/>
              </a:rPr>
              <a:t>o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 = 2, </a:t>
            </a:r>
            <a:r>
              <a:rPr lang="en-US" altLang="cs-CZ" sz="1800" b="0" dirty="0" err="1">
                <a:solidFill>
                  <a:srgbClr val="000000"/>
                </a:solidFill>
                <a:latin typeface="Arial" pitchFamily="34" charset="0"/>
              </a:rPr>
              <a:t>n</a:t>
            </a:r>
            <a:r>
              <a:rPr lang="en-US" altLang="cs-CZ" sz="1800" b="0" baseline="-25000" dirty="0" err="1">
                <a:solidFill>
                  <a:srgbClr val="000000"/>
                </a:solidFill>
                <a:latin typeface="Arial" pitchFamily="34" charset="0"/>
              </a:rPr>
              <a:t>a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 = 2, L = 3, F = 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{NAND (0), NOR (1), 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XOR (2), AND (3)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, OR (4), NOT (5)}</a:t>
            </a:r>
            <a:endParaRPr lang="cs-CZ" altLang="cs-CZ" sz="1800" b="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lnSpc>
                <a:spcPct val="90000"/>
              </a:lnSpc>
              <a:buClrTx/>
            </a:pP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Chromo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s</a:t>
            </a:r>
            <a:r>
              <a:rPr lang="cs-CZ" altLang="cs-CZ" sz="1800" b="0" dirty="0" err="1">
                <a:solidFill>
                  <a:srgbClr val="000000"/>
                </a:solidFill>
                <a:latin typeface="Arial" pitchFamily="34" charset="0"/>
              </a:rPr>
              <a:t>om</a:t>
            </a:r>
            <a:r>
              <a:rPr lang="en-US" altLang="cs-CZ" sz="1800" b="0" dirty="0">
                <a:solidFill>
                  <a:srgbClr val="000000"/>
                </a:solidFill>
                <a:latin typeface="Arial" pitchFamily="34" charset="0"/>
              </a:rPr>
              <a:t>e</a:t>
            </a:r>
            <a:r>
              <a:rPr lang="cs-CZ" altLang="cs-CZ" sz="1800" b="0" dirty="0">
                <a:solidFill>
                  <a:srgbClr val="000000"/>
                </a:solidFill>
                <a:latin typeface="Arial" pitchFamily="34" charset="0"/>
              </a:rPr>
              <a:t>:	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(1,2,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(1,2,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(0,1,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(4,2,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5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(5,4,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3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(4,0,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(7,1,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(1,6,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5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(1,1,</a:t>
            </a:r>
            <a:r>
              <a:rPr lang="cs-CZ" altLang="cs-CZ" sz="1600" b="0" u="sng" dirty="0">
                <a:solidFill>
                  <a:srgbClr val="000000"/>
                </a:solidFill>
                <a:latin typeface="Arial" pitchFamily="34" charset="0"/>
              </a:rPr>
              <a:t>3</a:t>
            </a:r>
            <a:r>
              <a:rPr lang="cs-CZ" altLang="cs-CZ" sz="1600" b="0" dirty="0">
                <a:solidFill>
                  <a:srgbClr val="000000"/>
                </a:solidFill>
                <a:latin typeface="Arial" pitchFamily="34" charset="0"/>
              </a:rPr>
              <a:t>) (8,9)</a:t>
            </a:r>
          </a:p>
        </p:txBody>
      </p:sp>
      <p:grpSp>
        <p:nvGrpSpPr>
          <p:cNvPr id="20" name="Group 7"/>
          <p:cNvGrpSpPr>
            <a:grpSpLocks/>
          </p:cNvGrpSpPr>
          <p:nvPr/>
        </p:nvGrpSpPr>
        <p:grpSpPr bwMode="auto">
          <a:xfrm>
            <a:off x="304800" y="2590800"/>
            <a:ext cx="6172200" cy="2667000"/>
            <a:chOff x="192" y="1632"/>
            <a:chExt cx="3888" cy="1680"/>
          </a:xfrm>
        </p:grpSpPr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960" y="1632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altLang="cs-CZ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flipH="1">
              <a:off x="816" y="172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>
              <a:off x="816" y="196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>
              <a:off x="1296" y="1824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1248" y="1632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960" y="2256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 flipH="1">
              <a:off x="816" y="235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 flipH="1">
              <a:off x="816" y="259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1296" y="244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1248" y="2256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960" y="2880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 flipH="1">
              <a:off x="816" y="297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 flipH="1">
              <a:off x="816" y="321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1296" y="307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1248" y="288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</a:p>
          </p:txBody>
        </p:sp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1968" y="1632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7" name="Line 24"/>
            <p:cNvSpPr>
              <a:spLocks noChangeShapeType="1"/>
            </p:cNvSpPr>
            <p:nvPr/>
          </p:nvSpPr>
          <p:spPr bwMode="auto">
            <a:xfrm flipH="1">
              <a:off x="1824" y="172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 flipH="1">
              <a:off x="1824" y="196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39" name="Line 26"/>
            <p:cNvSpPr>
              <a:spLocks noChangeShapeType="1"/>
            </p:cNvSpPr>
            <p:nvPr/>
          </p:nvSpPr>
          <p:spPr bwMode="auto">
            <a:xfrm>
              <a:off x="2304" y="1824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auto">
            <a:xfrm>
              <a:off x="2256" y="1632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</a:p>
          </p:txBody>
        </p:sp>
        <p:sp>
          <p:nvSpPr>
            <p:cNvPr id="41" name="Rectangle 28"/>
            <p:cNvSpPr>
              <a:spLocks noChangeArrowheads="1"/>
            </p:cNvSpPr>
            <p:nvPr/>
          </p:nvSpPr>
          <p:spPr bwMode="auto">
            <a:xfrm>
              <a:off x="1968" y="2256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2" name="Line 29"/>
            <p:cNvSpPr>
              <a:spLocks noChangeShapeType="1"/>
            </p:cNvSpPr>
            <p:nvPr/>
          </p:nvSpPr>
          <p:spPr bwMode="auto">
            <a:xfrm flipH="1">
              <a:off x="1824" y="235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3" name="Line 30"/>
            <p:cNvSpPr>
              <a:spLocks noChangeShapeType="1"/>
            </p:cNvSpPr>
            <p:nvPr/>
          </p:nvSpPr>
          <p:spPr bwMode="auto">
            <a:xfrm flipH="1">
              <a:off x="1824" y="259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4" name="Line 31"/>
            <p:cNvSpPr>
              <a:spLocks noChangeShapeType="1"/>
            </p:cNvSpPr>
            <p:nvPr/>
          </p:nvSpPr>
          <p:spPr bwMode="auto">
            <a:xfrm>
              <a:off x="2304" y="244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5" name="Text Box 32"/>
            <p:cNvSpPr txBox="1">
              <a:spLocks noChangeArrowheads="1"/>
            </p:cNvSpPr>
            <p:nvPr/>
          </p:nvSpPr>
          <p:spPr bwMode="auto">
            <a:xfrm>
              <a:off x="2256" y="2256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</a:p>
          </p:txBody>
        </p:sp>
        <p:sp>
          <p:nvSpPr>
            <p:cNvPr id="46" name="Rectangle 33"/>
            <p:cNvSpPr>
              <a:spLocks noChangeArrowheads="1"/>
            </p:cNvSpPr>
            <p:nvPr/>
          </p:nvSpPr>
          <p:spPr bwMode="auto">
            <a:xfrm>
              <a:off x="1968" y="2880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 flipH="1">
              <a:off x="1824" y="297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 flipH="1">
              <a:off x="1824" y="321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>
              <a:off x="2304" y="307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2256" y="288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</a:p>
          </p:txBody>
        </p:sp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2928" y="1632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 flipH="1">
              <a:off x="2784" y="172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 flipH="1">
              <a:off x="2784" y="196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3264" y="1824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5" name="Text Box 42"/>
            <p:cNvSpPr txBox="1">
              <a:spLocks noChangeArrowheads="1"/>
            </p:cNvSpPr>
            <p:nvPr/>
          </p:nvSpPr>
          <p:spPr bwMode="auto">
            <a:xfrm>
              <a:off x="3216" y="1632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9</a:t>
              </a: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2928" y="2256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7" name="Line 44"/>
            <p:cNvSpPr>
              <a:spLocks noChangeShapeType="1"/>
            </p:cNvSpPr>
            <p:nvPr/>
          </p:nvSpPr>
          <p:spPr bwMode="auto">
            <a:xfrm flipH="1">
              <a:off x="2784" y="235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 flipH="1">
              <a:off x="2784" y="259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9" name="Line 46"/>
            <p:cNvSpPr>
              <a:spLocks noChangeShapeType="1"/>
            </p:cNvSpPr>
            <p:nvPr/>
          </p:nvSpPr>
          <p:spPr bwMode="auto">
            <a:xfrm>
              <a:off x="3264" y="2448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0" name="Text Box 47"/>
            <p:cNvSpPr txBox="1">
              <a:spLocks noChangeArrowheads="1"/>
            </p:cNvSpPr>
            <p:nvPr/>
          </p:nvSpPr>
          <p:spPr bwMode="auto">
            <a:xfrm>
              <a:off x="3216" y="2256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10</a:t>
              </a:r>
            </a:p>
          </p:txBody>
        </p:sp>
        <p:sp>
          <p:nvSpPr>
            <p:cNvPr id="61" name="Rectangle 48"/>
            <p:cNvSpPr>
              <a:spLocks noChangeArrowheads="1"/>
            </p:cNvSpPr>
            <p:nvPr/>
          </p:nvSpPr>
          <p:spPr bwMode="auto">
            <a:xfrm>
              <a:off x="2928" y="2880"/>
              <a:ext cx="33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A47F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2" name="Line 49"/>
            <p:cNvSpPr>
              <a:spLocks noChangeShapeType="1"/>
            </p:cNvSpPr>
            <p:nvPr/>
          </p:nvSpPr>
          <p:spPr bwMode="auto">
            <a:xfrm flipH="1">
              <a:off x="2784" y="297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3" name="Line 50"/>
            <p:cNvSpPr>
              <a:spLocks noChangeShapeType="1"/>
            </p:cNvSpPr>
            <p:nvPr/>
          </p:nvSpPr>
          <p:spPr bwMode="auto">
            <a:xfrm flipH="1">
              <a:off x="2784" y="3216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4" name="Line 51"/>
            <p:cNvSpPr>
              <a:spLocks noChangeShapeType="1"/>
            </p:cNvSpPr>
            <p:nvPr/>
          </p:nvSpPr>
          <p:spPr bwMode="auto">
            <a:xfrm>
              <a:off x="3264" y="3072"/>
              <a:ext cx="144" cy="0"/>
            </a:xfrm>
            <a:prstGeom prst="line">
              <a:avLst/>
            </a:prstGeom>
            <a:noFill/>
            <a:ln w="9525">
              <a:solidFill>
                <a:srgbClr val="CA47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5" name="Text Box 52"/>
            <p:cNvSpPr txBox="1">
              <a:spLocks noChangeArrowheads="1"/>
            </p:cNvSpPr>
            <p:nvPr/>
          </p:nvSpPr>
          <p:spPr bwMode="auto">
            <a:xfrm>
              <a:off x="3216" y="2880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11</a:t>
              </a:r>
            </a:p>
          </p:txBody>
        </p:sp>
        <p:sp>
          <p:nvSpPr>
            <p:cNvPr id="66" name="Oval 53"/>
            <p:cNvSpPr>
              <a:spLocks noChangeArrowheads="1"/>
            </p:cNvSpPr>
            <p:nvPr/>
          </p:nvSpPr>
          <p:spPr bwMode="auto">
            <a:xfrm>
              <a:off x="384" y="1920"/>
              <a:ext cx="96" cy="96"/>
            </a:xfrm>
            <a:prstGeom prst="ellipse">
              <a:avLst/>
            </a:prstGeom>
            <a:solidFill>
              <a:srgbClr val="CA47F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7" name="Oval 54"/>
            <p:cNvSpPr>
              <a:spLocks noChangeArrowheads="1"/>
            </p:cNvSpPr>
            <p:nvPr/>
          </p:nvSpPr>
          <p:spPr bwMode="auto">
            <a:xfrm>
              <a:off x="384" y="2352"/>
              <a:ext cx="96" cy="96"/>
            </a:xfrm>
            <a:prstGeom prst="ellipse">
              <a:avLst/>
            </a:prstGeom>
            <a:solidFill>
              <a:srgbClr val="CA47F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8" name="Oval 55"/>
            <p:cNvSpPr>
              <a:spLocks noChangeArrowheads="1"/>
            </p:cNvSpPr>
            <p:nvPr/>
          </p:nvSpPr>
          <p:spPr bwMode="auto">
            <a:xfrm>
              <a:off x="384" y="2832"/>
              <a:ext cx="96" cy="96"/>
            </a:xfrm>
            <a:prstGeom prst="ellipse">
              <a:avLst/>
            </a:prstGeom>
            <a:solidFill>
              <a:srgbClr val="CA47F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9" name="Text Box 56"/>
            <p:cNvSpPr txBox="1">
              <a:spLocks noChangeArrowheads="1"/>
            </p:cNvSpPr>
            <p:nvPr/>
          </p:nvSpPr>
          <p:spPr bwMode="auto">
            <a:xfrm>
              <a:off x="192" y="1872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0</a:t>
              </a:r>
            </a:p>
          </p:txBody>
        </p:sp>
        <p:sp>
          <p:nvSpPr>
            <p:cNvPr id="70" name="Text Box 57"/>
            <p:cNvSpPr txBox="1">
              <a:spLocks noChangeArrowheads="1"/>
            </p:cNvSpPr>
            <p:nvPr/>
          </p:nvSpPr>
          <p:spPr bwMode="auto">
            <a:xfrm>
              <a:off x="192" y="2304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</a:p>
          </p:txBody>
        </p:sp>
        <p:sp>
          <p:nvSpPr>
            <p:cNvPr id="71" name="Text Box 58"/>
            <p:cNvSpPr txBox="1">
              <a:spLocks noChangeArrowheads="1"/>
            </p:cNvSpPr>
            <p:nvPr/>
          </p:nvSpPr>
          <p:spPr bwMode="auto">
            <a:xfrm>
              <a:off x="192" y="2784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400" b="0" i="0" u="none" strike="noStrike" kern="0" cap="none" spc="0" normalizeH="0" baseline="0" noProof="0">
                  <a:ln>
                    <a:noFill/>
                  </a:ln>
                  <a:solidFill>
                    <a:srgbClr val="CA47F9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</a:p>
          </p:txBody>
        </p:sp>
        <p:sp>
          <p:nvSpPr>
            <p:cNvPr id="72" name="Oval 59"/>
            <p:cNvSpPr>
              <a:spLocks noChangeArrowheads="1"/>
            </p:cNvSpPr>
            <p:nvPr/>
          </p:nvSpPr>
          <p:spPr bwMode="auto">
            <a:xfrm>
              <a:off x="3984" y="2112"/>
              <a:ext cx="96" cy="96"/>
            </a:xfrm>
            <a:prstGeom prst="ellipse">
              <a:avLst/>
            </a:prstGeom>
            <a:solidFill>
              <a:srgbClr val="CA47F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73" name="Oval 60"/>
            <p:cNvSpPr>
              <a:spLocks noChangeArrowheads="1"/>
            </p:cNvSpPr>
            <p:nvPr/>
          </p:nvSpPr>
          <p:spPr bwMode="auto">
            <a:xfrm>
              <a:off x="3984" y="2544"/>
              <a:ext cx="96" cy="96"/>
            </a:xfrm>
            <a:prstGeom prst="ellipse">
              <a:avLst/>
            </a:prstGeom>
            <a:solidFill>
              <a:srgbClr val="CA47F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74" name="Group 61"/>
          <p:cNvGrpSpPr>
            <a:grpSpLocks/>
          </p:cNvGrpSpPr>
          <p:nvPr/>
        </p:nvGrpSpPr>
        <p:grpSpPr bwMode="auto">
          <a:xfrm>
            <a:off x="2895600" y="1905000"/>
            <a:ext cx="5402263" cy="3352800"/>
            <a:chOff x="1824" y="1200"/>
            <a:chExt cx="3403" cy="2112"/>
          </a:xfrm>
        </p:grpSpPr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1824" y="2880"/>
              <a:ext cx="624" cy="432"/>
              <a:chOff x="2976" y="3600"/>
              <a:chExt cx="624" cy="432"/>
            </a:xfrm>
          </p:grpSpPr>
          <p:sp>
            <p:nvSpPr>
              <p:cNvPr id="79" name="Rectangle 63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336" cy="432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0" name="Line 64"/>
              <p:cNvSpPr>
                <a:spLocks noChangeShapeType="1"/>
              </p:cNvSpPr>
              <p:nvPr/>
            </p:nvSpPr>
            <p:spPr bwMode="auto">
              <a:xfrm flipH="1">
                <a:off x="2976" y="36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1" name="Line 65"/>
              <p:cNvSpPr>
                <a:spLocks noChangeShapeType="1"/>
              </p:cNvSpPr>
              <p:nvPr/>
            </p:nvSpPr>
            <p:spPr bwMode="auto">
              <a:xfrm flipH="1">
                <a:off x="2976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82" name="Line 66"/>
              <p:cNvSpPr>
                <a:spLocks noChangeShapeType="1"/>
              </p:cNvSpPr>
              <p:nvPr/>
            </p:nvSpPr>
            <p:spPr bwMode="auto">
              <a:xfrm>
                <a:off x="3456" y="379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76" name="Line 67"/>
            <p:cNvSpPr>
              <a:spLocks noChangeShapeType="1"/>
            </p:cNvSpPr>
            <p:nvPr/>
          </p:nvSpPr>
          <p:spPr bwMode="auto">
            <a:xfrm flipH="1">
              <a:off x="2448" y="2160"/>
              <a:ext cx="1536" cy="9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77" name="Text Box 68"/>
            <p:cNvSpPr txBox="1">
              <a:spLocks noChangeArrowheads="1"/>
            </p:cNvSpPr>
            <p:nvPr/>
          </p:nvSpPr>
          <p:spPr bwMode="auto">
            <a:xfrm>
              <a:off x="5040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</a:p>
          </p:txBody>
        </p:sp>
        <p:sp>
          <p:nvSpPr>
            <p:cNvPr id="78" name="Text Box 69"/>
            <p:cNvSpPr txBox="1">
              <a:spLocks noChangeArrowheads="1"/>
            </p:cNvSpPr>
            <p:nvPr/>
          </p:nvSpPr>
          <p:spPr bwMode="auto">
            <a:xfrm>
              <a:off x="3552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</a:p>
          </p:txBody>
        </p:sp>
      </p:grpSp>
      <p:grpSp>
        <p:nvGrpSpPr>
          <p:cNvPr id="83" name="Group 70"/>
          <p:cNvGrpSpPr>
            <a:grpSpLocks/>
          </p:cNvGrpSpPr>
          <p:nvPr/>
        </p:nvGrpSpPr>
        <p:grpSpPr bwMode="auto">
          <a:xfrm>
            <a:off x="762000" y="3200400"/>
            <a:ext cx="2133600" cy="1905000"/>
            <a:chOff x="480" y="2016"/>
            <a:chExt cx="1344" cy="1200"/>
          </a:xfrm>
        </p:grpSpPr>
        <p:sp>
          <p:nvSpPr>
            <p:cNvPr id="84" name="Line 71"/>
            <p:cNvSpPr>
              <a:spLocks noChangeShapeType="1"/>
            </p:cNvSpPr>
            <p:nvPr/>
          </p:nvSpPr>
          <p:spPr bwMode="auto">
            <a:xfrm flipH="1" flipV="1">
              <a:off x="1440" y="2448"/>
              <a:ext cx="384" cy="5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5" name="Line 72"/>
            <p:cNvSpPr>
              <a:spLocks noChangeShapeType="1"/>
            </p:cNvSpPr>
            <p:nvPr/>
          </p:nvSpPr>
          <p:spPr bwMode="auto">
            <a:xfrm flipH="1" flipV="1">
              <a:off x="480" y="2016"/>
              <a:ext cx="1344" cy="1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86" name="Group 73"/>
          <p:cNvGrpSpPr>
            <a:grpSpLocks/>
          </p:cNvGrpSpPr>
          <p:nvPr/>
        </p:nvGrpSpPr>
        <p:grpSpPr bwMode="auto">
          <a:xfrm>
            <a:off x="762000" y="1905000"/>
            <a:ext cx="2582863" cy="2667000"/>
            <a:chOff x="480" y="1200"/>
            <a:chExt cx="1627" cy="1680"/>
          </a:xfrm>
        </p:grpSpPr>
        <p:grpSp>
          <p:nvGrpSpPr>
            <p:cNvPr id="87" name="Group 74"/>
            <p:cNvGrpSpPr>
              <a:grpSpLocks/>
            </p:cNvGrpSpPr>
            <p:nvPr/>
          </p:nvGrpSpPr>
          <p:grpSpPr bwMode="auto">
            <a:xfrm>
              <a:off x="816" y="2256"/>
              <a:ext cx="624" cy="432"/>
              <a:chOff x="2976" y="3600"/>
              <a:chExt cx="624" cy="432"/>
            </a:xfrm>
          </p:grpSpPr>
          <p:sp>
            <p:nvSpPr>
              <p:cNvPr id="91" name="Rectangle 75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336" cy="432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92" name="Line 76"/>
              <p:cNvSpPr>
                <a:spLocks noChangeShapeType="1"/>
              </p:cNvSpPr>
              <p:nvPr/>
            </p:nvSpPr>
            <p:spPr bwMode="auto">
              <a:xfrm flipH="1">
                <a:off x="2976" y="36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93" name="Line 77"/>
              <p:cNvSpPr>
                <a:spLocks noChangeShapeType="1"/>
              </p:cNvSpPr>
              <p:nvPr/>
            </p:nvSpPr>
            <p:spPr bwMode="auto">
              <a:xfrm flipH="1">
                <a:off x="2976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94" name="Line 78"/>
              <p:cNvSpPr>
                <a:spLocks noChangeShapeType="1"/>
              </p:cNvSpPr>
              <p:nvPr/>
            </p:nvSpPr>
            <p:spPr bwMode="auto">
              <a:xfrm>
                <a:off x="3456" y="379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88" name="Text Box 79"/>
            <p:cNvSpPr txBox="1">
              <a:spLocks noChangeArrowheads="1"/>
            </p:cNvSpPr>
            <p:nvPr/>
          </p:nvSpPr>
          <p:spPr bwMode="auto">
            <a:xfrm>
              <a:off x="1920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 flipH="1">
              <a:off x="480" y="2352"/>
              <a:ext cx="336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H="1">
              <a:off x="480" y="2592"/>
              <a:ext cx="336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95" name="Group 82"/>
          <p:cNvGrpSpPr>
            <a:grpSpLocks/>
          </p:cNvGrpSpPr>
          <p:nvPr/>
        </p:nvGrpSpPr>
        <p:grpSpPr bwMode="auto">
          <a:xfrm>
            <a:off x="4419600" y="1905000"/>
            <a:ext cx="4106863" cy="2209800"/>
            <a:chOff x="2784" y="1200"/>
            <a:chExt cx="2587" cy="1392"/>
          </a:xfrm>
        </p:grpSpPr>
        <p:grpSp>
          <p:nvGrpSpPr>
            <p:cNvPr id="96" name="Group 83"/>
            <p:cNvGrpSpPr>
              <a:grpSpLocks/>
            </p:cNvGrpSpPr>
            <p:nvPr/>
          </p:nvGrpSpPr>
          <p:grpSpPr bwMode="auto">
            <a:xfrm>
              <a:off x="2784" y="1632"/>
              <a:ext cx="624" cy="432"/>
              <a:chOff x="2976" y="3600"/>
              <a:chExt cx="624" cy="432"/>
            </a:xfrm>
          </p:grpSpPr>
          <p:sp>
            <p:nvSpPr>
              <p:cNvPr id="100" name="Rectangle 84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336" cy="432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01" name="Line 85"/>
              <p:cNvSpPr>
                <a:spLocks noChangeShapeType="1"/>
              </p:cNvSpPr>
              <p:nvPr/>
            </p:nvSpPr>
            <p:spPr bwMode="auto">
              <a:xfrm flipH="1">
                <a:off x="2976" y="36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02" name="Line 86"/>
              <p:cNvSpPr>
                <a:spLocks noChangeShapeType="1"/>
              </p:cNvSpPr>
              <p:nvPr/>
            </p:nvSpPr>
            <p:spPr bwMode="auto">
              <a:xfrm flipH="1">
                <a:off x="2976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03" name="Line 87"/>
              <p:cNvSpPr>
                <a:spLocks noChangeShapeType="1"/>
              </p:cNvSpPr>
              <p:nvPr/>
            </p:nvSpPr>
            <p:spPr bwMode="auto">
              <a:xfrm>
                <a:off x="3456" y="379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97" name="Text Box 88"/>
            <p:cNvSpPr txBox="1">
              <a:spLocks noChangeArrowheads="1"/>
            </p:cNvSpPr>
            <p:nvPr/>
          </p:nvSpPr>
          <p:spPr bwMode="auto">
            <a:xfrm>
              <a:off x="5184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9</a:t>
              </a:r>
            </a:p>
          </p:txBody>
        </p:sp>
        <p:sp>
          <p:nvSpPr>
            <p:cNvPr id="98" name="Text Box 89"/>
            <p:cNvSpPr txBox="1">
              <a:spLocks noChangeArrowheads="1"/>
            </p:cNvSpPr>
            <p:nvPr/>
          </p:nvSpPr>
          <p:spPr bwMode="auto">
            <a:xfrm>
              <a:off x="3936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9</a:t>
              </a:r>
            </a:p>
          </p:txBody>
        </p:sp>
        <p:sp>
          <p:nvSpPr>
            <p:cNvPr id="99" name="Line 90"/>
            <p:cNvSpPr>
              <a:spLocks noChangeShapeType="1"/>
            </p:cNvSpPr>
            <p:nvPr/>
          </p:nvSpPr>
          <p:spPr bwMode="auto">
            <a:xfrm flipH="1" flipV="1">
              <a:off x="3408" y="1824"/>
              <a:ext cx="576" cy="7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104" name="Group 91"/>
          <p:cNvGrpSpPr>
            <a:grpSpLocks/>
          </p:cNvGrpSpPr>
          <p:nvPr/>
        </p:nvGrpSpPr>
        <p:grpSpPr bwMode="auto">
          <a:xfrm>
            <a:off x="762000" y="1905000"/>
            <a:ext cx="4487863" cy="2362200"/>
            <a:chOff x="480" y="1200"/>
            <a:chExt cx="2827" cy="1488"/>
          </a:xfrm>
        </p:grpSpPr>
        <p:grpSp>
          <p:nvGrpSpPr>
            <p:cNvPr id="105" name="Group 92"/>
            <p:cNvGrpSpPr>
              <a:grpSpLocks/>
            </p:cNvGrpSpPr>
            <p:nvPr/>
          </p:nvGrpSpPr>
          <p:grpSpPr bwMode="auto">
            <a:xfrm>
              <a:off x="1824" y="2256"/>
              <a:ext cx="624" cy="432"/>
              <a:chOff x="2976" y="3600"/>
              <a:chExt cx="624" cy="432"/>
            </a:xfrm>
          </p:grpSpPr>
          <p:sp>
            <p:nvSpPr>
              <p:cNvPr id="109" name="Rectangle 93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336" cy="432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0" name="Line 94"/>
              <p:cNvSpPr>
                <a:spLocks noChangeShapeType="1"/>
              </p:cNvSpPr>
              <p:nvPr/>
            </p:nvSpPr>
            <p:spPr bwMode="auto">
              <a:xfrm flipH="1">
                <a:off x="2976" y="36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1" name="Line 95"/>
              <p:cNvSpPr>
                <a:spLocks noChangeShapeType="1"/>
              </p:cNvSpPr>
              <p:nvPr/>
            </p:nvSpPr>
            <p:spPr bwMode="auto">
              <a:xfrm flipH="1">
                <a:off x="2976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2" name="Line 96"/>
              <p:cNvSpPr>
                <a:spLocks noChangeShapeType="1"/>
              </p:cNvSpPr>
              <p:nvPr/>
            </p:nvSpPr>
            <p:spPr bwMode="auto">
              <a:xfrm>
                <a:off x="3456" y="379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106" name="Text Box 97"/>
            <p:cNvSpPr txBox="1">
              <a:spLocks noChangeArrowheads="1"/>
            </p:cNvSpPr>
            <p:nvPr/>
          </p:nvSpPr>
          <p:spPr bwMode="auto">
            <a:xfrm>
              <a:off x="3120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</a:p>
          </p:txBody>
        </p:sp>
        <p:sp>
          <p:nvSpPr>
            <p:cNvPr id="107" name="Line 98"/>
            <p:cNvSpPr>
              <a:spLocks noChangeShapeType="1"/>
            </p:cNvSpPr>
            <p:nvPr/>
          </p:nvSpPr>
          <p:spPr bwMode="auto">
            <a:xfrm flipH="1">
              <a:off x="2448" y="1728"/>
              <a:ext cx="336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8" name="Line 99"/>
            <p:cNvSpPr>
              <a:spLocks noChangeShapeType="1"/>
            </p:cNvSpPr>
            <p:nvPr/>
          </p:nvSpPr>
          <p:spPr bwMode="auto">
            <a:xfrm flipH="1">
              <a:off x="480" y="1968"/>
              <a:ext cx="2304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113" name="Group 100"/>
          <p:cNvGrpSpPr>
            <a:grpSpLocks/>
          </p:cNvGrpSpPr>
          <p:nvPr/>
        </p:nvGrpSpPr>
        <p:grpSpPr bwMode="auto">
          <a:xfrm>
            <a:off x="1295400" y="1905000"/>
            <a:ext cx="2659063" cy="3352800"/>
            <a:chOff x="816" y="1200"/>
            <a:chExt cx="1675" cy="2112"/>
          </a:xfrm>
        </p:grpSpPr>
        <p:grpSp>
          <p:nvGrpSpPr>
            <p:cNvPr id="114" name="Group 101"/>
            <p:cNvGrpSpPr>
              <a:grpSpLocks/>
            </p:cNvGrpSpPr>
            <p:nvPr/>
          </p:nvGrpSpPr>
          <p:grpSpPr bwMode="auto">
            <a:xfrm>
              <a:off x="816" y="2880"/>
              <a:ext cx="624" cy="432"/>
              <a:chOff x="2976" y="3600"/>
              <a:chExt cx="624" cy="432"/>
            </a:xfrm>
          </p:grpSpPr>
          <p:sp>
            <p:nvSpPr>
              <p:cNvPr id="118" name="Rectangle 102"/>
              <p:cNvSpPr>
                <a:spLocks noChangeArrowheads="1"/>
              </p:cNvSpPr>
              <p:nvPr/>
            </p:nvSpPr>
            <p:spPr bwMode="auto">
              <a:xfrm>
                <a:off x="3120" y="3600"/>
                <a:ext cx="336" cy="432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9" name="Line 103"/>
              <p:cNvSpPr>
                <a:spLocks noChangeShapeType="1"/>
              </p:cNvSpPr>
              <p:nvPr/>
            </p:nvSpPr>
            <p:spPr bwMode="auto">
              <a:xfrm flipH="1">
                <a:off x="2976" y="369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0" name="Line 104"/>
              <p:cNvSpPr>
                <a:spLocks noChangeShapeType="1"/>
              </p:cNvSpPr>
              <p:nvPr/>
            </p:nvSpPr>
            <p:spPr bwMode="auto">
              <a:xfrm flipH="1">
                <a:off x="2976" y="39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1" name="Line 105"/>
              <p:cNvSpPr>
                <a:spLocks noChangeShapeType="1"/>
              </p:cNvSpPr>
              <p:nvPr/>
            </p:nvSpPr>
            <p:spPr bwMode="auto">
              <a:xfrm>
                <a:off x="3456" y="379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sp>
          <p:nvSpPr>
            <p:cNvPr id="115" name="Text Box 106"/>
            <p:cNvSpPr txBox="1">
              <a:spLocks noChangeArrowheads="1"/>
            </p:cNvSpPr>
            <p:nvPr/>
          </p:nvSpPr>
          <p:spPr bwMode="auto">
            <a:xfrm>
              <a:off x="2304" y="120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altLang="cs-CZ" sz="16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</a:p>
          </p:txBody>
        </p:sp>
        <p:sp>
          <p:nvSpPr>
            <p:cNvPr id="116" name="Line 107"/>
            <p:cNvSpPr>
              <a:spLocks noChangeShapeType="1"/>
            </p:cNvSpPr>
            <p:nvPr/>
          </p:nvSpPr>
          <p:spPr bwMode="auto">
            <a:xfrm flipH="1">
              <a:off x="1440" y="2352"/>
              <a:ext cx="384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7" name="Line 108"/>
            <p:cNvSpPr>
              <a:spLocks noChangeShapeType="1"/>
            </p:cNvSpPr>
            <p:nvPr/>
          </p:nvSpPr>
          <p:spPr bwMode="auto">
            <a:xfrm flipH="1" flipV="1">
              <a:off x="1440" y="2448"/>
              <a:ext cx="384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grpSp>
        <p:nvGrpSpPr>
          <p:cNvPr id="122" name="Group 109"/>
          <p:cNvGrpSpPr>
            <a:grpSpLocks/>
          </p:cNvGrpSpPr>
          <p:nvPr/>
        </p:nvGrpSpPr>
        <p:grpSpPr bwMode="auto">
          <a:xfrm>
            <a:off x="762000" y="3200400"/>
            <a:ext cx="533400" cy="1905000"/>
            <a:chOff x="480" y="2016"/>
            <a:chExt cx="336" cy="1200"/>
          </a:xfrm>
        </p:grpSpPr>
        <p:sp>
          <p:nvSpPr>
            <p:cNvPr id="123" name="Line 110"/>
            <p:cNvSpPr>
              <a:spLocks noChangeShapeType="1"/>
            </p:cNvSpPr>
            <p:nvPr/>
          </p:nvSpPr>
          <p:spPr bwMode="auto">
            <a:xfrm>
              <a:off x="480" y="2016"/>
              <a:ext cx="336" cy="96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24" name="Line 111"/>
            <p:cNvSpPr>
              <a:spLocks noChangeShapeType="1"/>
            </p:cNvSpPr>
            <p:nvPr/>
          </p:nvSpPr>
          <p:spPr bwMode="auto">
            <a:xfrm>
              <a:off x="480" y="2448"/>
              <a:ext cx="336" cy="7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CGP: Fitness function for circuit design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54</a:t>
            </a:fld>
            <a:endParaRPr lang="en-US" altLang="cs-CZ"/>
          </a:p>
        </p:txBody>
      </p:sp>
      <p:pic>
        <p:nvPicPr>
          <p:cNvPr id="5" name="Picture 16" descr="obr1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9" y="692696"/>
            <a:ext cx="7796212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6992310" y="1494714"/>
            <a:ext cx="15359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2000" b="0" dirty="0">
                <a:solidFill>
                  <a:prstClr val="black"/>
                </a:solidFill>
                <a:latin typeface="Arial" pitchFamily="34" charset="0"/>
              </a:rPr>
              <a:t>target table:</a:t>
            </a:r>
            <a:endParaRPr lang="cs-CZ" altLang="cs-CZ" sz="2000" b="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343685" y="2282114"/>
            <a:ext cx="571500" cy="163195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sz="1800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765093" y="1236238"/>
            <a:ext cx="765175" cy="1209675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cs-CZ" altLang="cs-CZ" sz="2000" b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979610" y="808914"/>
            <a:ext cx="164981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2000" b="0" dirty="0">
                <a:solidFill>
                  <a:prstClr val="black"/>
                </a:solidFill>
                <a:latin typeface="Arial" pitchFamily="34" charset="0"/>
              </a:rPr>
              <a:t>Specification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2000" b="0" dirty="0">
                <a:solidFill>
                  <a:prstClr val="black"/>
                </a:solidFill>
                <a:latin typeface="Arial" pitchFamily="34" charset="0"/>
              </a:rPr>
              <a:t>(1-bit adder),</a:t>
            </a:r>
            <a:endParaRPr lang="cs-CZ" altLang="cs-CZ" sz="2000" b="0" dirty="0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10" name="Skupina 2"/>
          <p:cNvGrpSpPr/>
          <p:nvPr/>
        </p:nvGrpSpPr>
        <p:grpSpPr>
          <a:xfrm>
            <a:off x="280399" y="3450115"/>
            <a:ext cx="8548253" cy="3005575"/>
            <a:chOff x="371460" y="3701192"/>
            <a:chExt cx="8548253" cy="3005575"/>
          </a:xfrm>
        </p:grpSpPr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478451" y="3701192"/>
              <a:ext cx="502573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1B85B9"/>
                  </a:solidFill>
                  <a:effectLst/>
                  <a:uLnTx/>
                  <a:uFillTx/>
                  <a:latin typeface="Arial" pitchFamily="34" charset="0"/>
                </a:rPr>
                <a:t>Typical fitness function (to be maximized): 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altLang="cs-CZ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ovéPole 1"/>
                <p:cNvSpPr txBox="1"/>
                <p:nvPr/>
              </p:nvSpPr>
              <p:spPr>
                <a:xfrm>
                  <a:off x="371460" y="4166677"/>
                  <a:ext cx="3058100" cy="871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𝑓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=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−</m:t>
                        </m:r>
                        <m:nary>
                          <m:naryPr>
                            <m:chr m:val="∑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𝑖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𝐾</m:t>
                            </m:r>
                          </m:sup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𝐻𝐷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,</m:t>
                            </m:r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0" lang="cs-CZ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12" name="TextovéPol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60" y="4166677"/>
                  <a:ext cx="3058100" cy="87126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 Box 31"/>
            <p:cNvSpPr txBox="1">
              <a:spLocks noChangeArrowheads="1"/>
            </p:cNvSpPr>
            <p:nvPr/>
          </p:nvSpPr>
          <p:spPr bwMode="auto">
            <a:xfrm>
              <a:off x="1562361" y="5169458"/>
              <a:ext cx="259664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Hamming distance (between </a:t>
              </a: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A9E0"/>
                  </a:solidFill>
                  <a:effectLst/>
                  <a:uLnTx/>
                  <a:uFillTx/>
                  <a:latin typeface="Arial" pitchFamily="34" charset="0"/>
                </a:rPr>
                <a:t>circuit response</a:t>
              </a: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and </a:t>
              </a: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desired response</a:t>
              </a: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)</a:t>
              </a:r>
              <a:endParaRPr kumimoji="0" lang="cs-CZ" altLang="cs-CZ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14" name="Text Box 31"/>
            <p:cNvSpPr txBox="1">
              <a:spLocks noChangeArrowheads="1"/>
            </p:cNvSpPr>
            <p:nvPr/>
          </p:nvSpPr>
          <p:spPr bwMode="auto">
            <a:xfrm>
              <a:off x="2465897" y="4081177"/>
              <a:ext cx="293132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The number of test vectors</a:t>
              </a:r>
              <a:endParaRPr kumimoji="0" lang="cs-CZ" altLang="cs-CZ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cxnSp>
          <p:nvCxnSpPr>
            <p:cNvPr id="15" name="Přímá spojnice se šipkou 3"/>
            <p:cNvCxnSpPr>
              <a:cxnSpLocks/>
            </p:cNvCxnSpPr>
            <p:nvPr/>
          </p:nvCxnSpPr>
          <p:spPr bwMode="auto">
            <a:xfrm flipH="1">
              <a:off x="1998765" y="4236878"/>
              <a:ext cx="626158" cy="6927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Přímá spojnice se šipkou 28"/>
            <p:cNvCxnSpPr/>
            <p:nvPr/>
          </p:nvCxnSpPr>
          <p:spPr bwMode="auto">
            <a:xfrm flipV="1">
              <a:off x="2214789" y="4841279"/>
              <a:ext cx="0" cy="32817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 Box 31"/>
            <p:cNvSpPr txBox="1">
              <a:spLocks noChangeArrowheads="1"/>
            </p:cNvSpPr>
            <p:nvPr/>
          </p:nvSpPr>
          <p:spPr bwMode="auto">
            <a:xfrm>
              <a:off x="526076" y="6060436"/>
              <a:ext cx="839363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Max = #outputs * 2</a:t>
              </a:r>
              <a:r>
                <a:rPr kumimoji="0" lang="en-US" altLang="cs-CZ" sz="1800" b="0" i="1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#inputs </a:t>
              </a:r>
              <a:r>
                <a:rPr kumimoji="0" lang="en-US" altLang="cs-CZ" sz="1800" b="0" i="1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(in our case 2 * 2</a:t>
              </a:r>
              <a:r>
                <a:rPr kumimoji="0" lang="en-US" altLang="cs-CZ" sz="1800" b="0" i="1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r>
                <a:rPr kumimoji="0" lang="en-US" altLang="cs-CZ" sz="1800" b="0" i="1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= 16)</a:t>
              </a:r>
              <a:r>
                <a:rPr kumimoji="0" lang="en-US" altLang="cs-CZ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cs-CZ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K</a:t>
              </a:r>
              <a:r>
                <a:rPr kumimoji="0" lang="en-US" alt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= 2</a:t>
              </a:r>
              <a:r>
                <a:rPr kumimoji="0" lang="en-US" altLang="cs-CZ" sz="18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#inputs</a:t>
              </a:r>
              <a:r>
                <a:rPr kumimoji="0" lang="en-US" altLang="cs-CZ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B85B9"/>
                  </a:solidFill>
                  <a:effectLst/>
                  <a:uLnTx/>
                  <a:uFillTx/>
                  <a:latin typeface="Arial" pitchFamily="34" charset="0"/>
                </a:rPr>
                <a:t> for combinational circuits. </a:t>
              </a:r>
              <a:r>
                <a:rPr kumimoji="0" lang="en-US" alt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Not scalable</a:t>
              </a:r>
              <a:r>
                <a:rPr kumimoji="0" lang="en-US" altLang="cs-CZ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B85B9"/>
                  </a:solidFill>
                  <a:effectLst/>
                  <a:uLnTx/>
                  <a:uFillTx/>
                  <a:latin typeface="Arial" pitchFamily="34" charset="0"/>
                </a:rPr>
                <a:t>!!!</a:t>
              </a:r>
              <a:endParaRPr kumimoji="0" lang="cs-CZ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1B85B9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388050" y="4237711"/>
            <a:ext cx="29065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cs-CZ" sz="1800" b="0" dirty="0">
                <a:solidFill>
                  <a:srgbClr val="1B85B9"/>
                </a:solidFill>
                <a:latin typeface="Arial" pitchFamily="34" charset="0"/>
              </a:rPr>
              <a:t>Additional objectives: 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cs-CZ" sz="1600" b="0" dirty="0">
                <a:solidFill>
                  <a:prstClr val="black"/>
                </a:solidFill>
                <a:latin typeface="Arial" pitchFamily="34" charset="0"/>
              </a:rPr>
              <a:t>area (the number of gates)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cs-CZ" sz="1600" b="0" dirty="0">
                <a:solidFill>
                  <a:prstClr val="black"/>
                </a:solidFill>
                <a:latin typeface="Arial" pitchFamily="34" charset="0"/>
              </a:rPr>
              <a:t>delay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cs-CZ" sz="1600" b="0" dirty="0">
                <a:solidFill>
                  <a:prstClr val="black"/>
                </a:solidFill>
                <a:latin typeface="Arial" pitchFamily="34" charset="0"/>
              </a:rPr>
              <a:t>power consumption etc.</a:t>
            </a:r>
            <a:endParaRPr lang="cs-CZ" altLang="cs-CZ" sz="1600" b="0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55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Mutation-based search</a:t>
            </a:r>
          </a:p>
        </p:txBody>
      </p:sp>
      <p:pic>
        <p:nvPicPr>
          <p:cNvPr id="34" name="Picture 9" descr="obr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857680"/>
            <a:ext cx="8523287" cy="4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3765550" y="4232580"/>
            <a:ext cx="1051891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1600" dirty="0">
                <a:latin typeface="Arial" pitchFamily="34" charset="0"/>
              </a:rPr>
              <a:t>mutation</a:t>
            </a:r>
            <a:endParaRPr lang="cs-CZ" altLang="cs-CZ" sz="1600" dirty="0">
              <a:latin typeface="Arial" pitchFamily="34" charset="0"/>
            </a:endParaRPr>
          </a:p>
        </p:txBody>
      </p:sp>
      <p:sp>
        <p:nvSpPr>
          <p:cNvPr id="36" name="Rectangle 11"/>
          <p:cNvSpPr txBox="1">
            <a:spLocks noChangeArrowheads="1"/>
          </p:cNvSpPr>
          <p:nvPr/>
        </p:nvSpPr>
        <p:spPr bwMode="auto">
          <a:xfrm>
            <a:off x="301625" y="548680"/>
            <a:ext cx="8534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/>
            <a:r>
              <a:rPr lang="en-US" altLang="cs-CZ" sz="2000" b="0" kern="0" dirty="0"/>
              <a:t>Mutation: Randomly select </a:t>
            </a:r>
            <a:r>
              <a:rPr lang="en-US" altLang="cs-CZ" sz="2000" b="0" i="1" kern="0" dirty="0">
                <a:solidFill>
                  <a:srgbClr val="1B85B9"/>
                </a:solidFill>
              </a:rPr>
              <a:t>h</a:t>
            </a:r>
            <a:r>
              <a:rPr lang="en-US" altLang="cs-CZ" sz="2000" b="0" kern="0" dirty="0">
                <a:solidFill>
                  <a:srgbClr val="1B85B9"/>
                </a:solidFill>
              </a:rPr>
              <a:t> integers </a:t>
            </a:r>
            <a:r>
              <a:rPr lang="en-US" altLang="cs-CZ" sz="2000" b="0" kern="0" dirty="0"/>
              <a:t>and replace them by randomly generated (but legal) values.</a:t>
            </a:r>
          </a:p>
          <a:p>
            <a:pPr marL="609600" indent="-609600"/>
            <a:r>
              <a:rPr lang="en-US" altLang="cs-CZ" sz="2000" b="0" kern="0" dirty="0"/>
              <a:t>Mutation can be useful, harmful or neutral.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0416" y="5878217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chemeClr val="tx1"/>
                </a:solidFill>
              </a:rPr>
              <a:t>(for full adder)</a:t>
            </a:r>
            <a:endParaRPr lang="cs-CZ" sz="1200" b="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E7D71-B489-4E51-A99C-7E9F4A79795E}"/>
              </a:ext>
            </a:extLst>
          </p:cNvPr>
          <p:cNvSpPr txBox="1"/>
          <p:nvPr/>
        </p:nvSpPr>
        <p:spPr>
          <a:xfrm>
            <a:off x="179512" y="6102995"/>
            <a:ext cx="8568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b="0" dirty="0">
                <a:solidFill>
                  <a:srgbClr val="FF0000"/>
                </a:solidFill>
              </a:rPr>
              <a:t>More on mutations in CGP</a:t>
            </a:r>
            <a:r>
              <a:rPr lang="en-US" sz="1100" b="0" dirty="0">
                <a:solidFill>
                  <a:schemeClr val="tx1"/>
                </a:solidFill>
              </a:rPr>
              <a:t> -&gt; Goldman B.W., Punch W.F.: Analysis of Cartesian Genetic Programming's Evolutionary Mechanisms. IEEE Trans. Evolutionary Computation 19(3): 359-373 (2015)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8999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56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Search algorithm (1 + </a:t>
            </a:r>
            <a:r>
              <a:rPr lang="en-US" altLang="cs-CZ" dirty="0">
                <a:sym typeface="Symbol"/>
              </a:rPr>
              <a:t></a:t>
            </a:r>
            <a:r>
              <a:rPr lang="en-US" altLang="cs-CZ" dirty="0"/>
              <a:t>)</a:t>
            </a:r>
          </a:p>
        </p:txBody>
      </p:sp>
      <p:pic>
        <p:nvPicPr>
          <p:cNvPr id="14" name="Picture 85">
            <a:extLst>
              <a:ext uri="{FF2B5EF4-FFF2-40B4-BE49-F238E27FC236}">
                <a16:creationId xmlns:a16="http://schemas.microsoft.com/office/drawing/2014/main" id="{230E557E-8D50-4F0F-B7A6-F35172F1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18106"/>
            <a:ext cx="8486940" cy="332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Obrázek 2" descr="Obsah obrázku bílá&#10;&#10;Popis byl vytvořen automaticky">
            <a:extLst>
              <a:ext uri="{FF2B5EF4-FFF2-40B4-BE49-F238E27FC236}">
                <a16:creationId xmlns:a16="http://schemas.microsoft.com/office/drawing/2014/main" id="{693BE1E9-08FA-4863-B964-DB4FFFE19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872716"/>
            <a:ext cx="1206225" cy="1558814"/>
          </a:xfrm>
          <a:prstGeom prst="rect">
            <a:avLst/>
          </a:prstGeom>
        </p:spPr>
      </p:pic>
      <p:cxnSp>
        <p:nvCxnSpPr>
          <p:cNvPr id="16" name="Přímá spojnice se šipkou 9">
            <a:extLst>
              <a:ext uri="{FF2B5EF4-FFF2-40B4-BE49-F238E27FC236}">
                <a16:creationId xmlns:a16="http://schemas.microsoft.com/office/drawing/2014/main" id="{C350D304-F0B1-4360-B72C-B64B9EC6A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139952" y="1665852"/>
            <a:ext cx="1026114" cy="12230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Přímá spojnice se šipkou 15">
            <a:extLst>
              <a:ext uri="{FF2B5EF4-FFF2-40B4-BE49-F238E27FC236}">
                <a16:creationId xmlns:a16="http://schemas.microsoft.com/office/drawing/2014/main" id="{E6FE07BE-FB71-4338-8A29-50BB5A3DE3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7884" y="3279637"/>
            <a:ext cx="198022" cy="17597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7902473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57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Search algorithm (1 + </a:t>
            </a:r>
            <a:r>
              <a:rPr lang="en-US" altLang="cs-CZ" dirty="0">
                <a:sym typeface="Symbol"/>
              </a:rPr>
              <a:t></a:t>
            </a:r>
            <a:r>
              <a:rPr lang="en-US" altLang="cs-CZ" dirty="0"/>
              <a:t>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53" y="1485200"/>
            <a:ext cx="6060531" cy="38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66" y="2614050"/>
            <a:ext cx="9334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18" y="2856079"/>
            <a:ext cx="329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67" y="2907266"/>
            <a:ext cx="190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15715" y="2581024"/>
            <a:ext cx="2928174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;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rPr>
              <a:t>// or use conventional designs</a:t>
            </a:r>
            <a:endParaRPr kumimoji="0" lang="cs-CZ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9532" y="3645024"/>
            <a:ext cx="8604955" cy="2614269"/>
            <a:chOff x="359532" y="3645024"/>
            <a:chExt cx="8604955" cy="2614269"/>
          </a:xfrm>
        </p:grpSpPr>
        <p:sp>
          <p:nvSpPr>
            <p:cNvPr id="3" name="Oval 2"/>
            <p:cNvSpPr/>
            <p:nvPr/>
          </p:nvSpPr>
          <p:spPr bwMode="auto">
            <a:xfrm>
              <a:off x="3491880" y="3645024"/>
              <a:ext cx="360040" cy="36004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cs-CZ" sz="2400" b="1" i="0" u="none" strike="noStrike" cap="none" normalizeH="0" baseline="0">
                <a:ln>
                  <a:noFill/>
                </a:ln>
                <a:solidFill>
                  <a:srgbClr val="B9000C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9532" y="5920739"/>
              <a:ext cx="8604955" cy="3385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b="0" dirty="0">
                  <a:solidFill>
                    <a:schemeClr val="tx1"/>
                  </a:solidFill>
                  <a:sym typeface="Symbol"/>
                </a:rPr>
                <a:t> is better than  a</a:t>
              </a:r>
              <a:r>
                <a:rPr lang="en-US" sz="1600" b="0" dirty="0">
                  <a:solidFill>
                    <a:schemeClr val="tx1"/>
                  </a:solidFill>
                </a:rPr>
                <a:t>s it increases the diversity of the population and leads to better solutions.</a:t>
              </a:r>
              <a:endParaRPr lang="cs-CZ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13" idx="0"/>
              <a:endCxn id="3" idx="4"/>
            </p:cNvCxnSpPr>
            <p:nvPr/>
          </p:nvCxnSpPr>
          <p:spPr bwMode="auto">
            <a:xfrm flipH="1" flipV="1">
              <a:off x="3671900" y="4005064"/>
              <a:ext cx="990110" cy="191567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37619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58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Example 9-parity</a:t>
            </a:r>
          </a:p>
        </p:txBody>
      </p:sp>
      <p:pic>
        <p:nvPicPr>
          <p:cNvPr id="13" name="Picture 2" descr="C:\Users\sekanina\Documents\adata\research\2016\gecco\vizual_cgp\final\fig\app_parity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" y="1940731"/>
            <a:ext cx="9048466" cy="38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ovéPole 1"/>
          <p:cNvSpPr txBox="1"/>
          <p:nvPr/>
        </p:nvSpPr>
        <p:spPr>
          <a:xfrm>
            <a:off x="245660" y="672152"/>
            <a:ext cx="793314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1"/>
                </a:solidFill>
              </a:rPr>
              <a:t>9-bit even parity circuit</a:t>
            </a:r>
          </a:p>
          <a:p>
            <a:pPr>
              <a:buNone/>
            </a:pPr>
            <a:r>
              <a:rPr lang="en-US" sz="1600" b="0" dirty="0" err="1">
                <a:solidFill>
                  <a:schemeClr val="tx1"/>
                </a:solidFill>
              </a:rPr>
              <a:t>n</a:t>
            </a:r>
            <a:r>
              <a:rPr lang="en-US" sz="1600" b="0" baseline="-25000" dirty="0" err="1">
                <a:solidFill>
                  <a:schemeClr val="tx1"/>
                </a:solidFill>
              </a:rPr>
              <a:t>i</a:t>
            </a:r>
            <a:r>
              <a:rPr lang="en-US" sz="1600" b="0" dirty="0">
                <a:solidFill>
                  <a:schemeClr val="tx1"/>
                </a:solidFill>
              </a:rPr>
              <a:t>=9, </a:t>
            </a:r>
            <a:r>
              <a:rPr lang="en-US" sz="1600" b="0" dirty="0" err="1">
                <a:solidFill>
                  <a:schemeClr val="tx1"/>
                </a:solidFill>
              </a:rPr>
              <a:t>n_o</a:t>
            </a:r>
            <a:r>
              <a:rPr lang="en-US" sz="1600" b="0" dirty="0">
                <a:solidFill>
                  <a:schemeClr val="tx1"/>
                </a:solidFill>
              </a:rPr>
              <a:t>=1, </a:t>
            </a:r>
            <a:r>
              <a:rPr lang="en-US" sz="1600" b="0" dirty="0" err="1">
                <a:solidFill>
                  <a:schemeClr val="tx1"/>
                </a:solidFill>
              </a:rPr>
              <a:t>n</a:t>
            </a:r>
            <a:r>
              <a:rPr lang="en-US" sz="1600" b="0" baseline="-25000" dirty="0" err="1">
                <a:solidFill>
                  <a:schemeClr val="tx1"/>
                </a:solidFill>
              </a:rPr>
              <a:t>c</a:t>
            </a:r>
            <a:r>
              <a:rPr lang="en-US" sz="1600" b="0" dirty="0">
                <a:solidFill>
                  <a:schemeClr val="tx1"/>
                </a:solidFill>
              </a:rPr>
              <a:t>=6, </a:t>
            </a:r>
            <a:r>
              <a:rPr lang="en-US" sz="1600" b="0" dirty="0" err="1">
                <a:solidFill>
                  <a:schemeClr val="tx1"/>
                </a:solidFill>
              </a:rPr>
              <a:t>n</a:t>
            </a:r>
            <a:r>
              <a:rPr lang="en-US" sz="1600" b="0" baseline="-25000" dirty="0" err="1">
                <a:solidFill>
                  <a:schemeClr val="tx1"/>
                </a:solidFill>
              </a:rPr>
              <a:t>r</a:t>
            </a:r>
            <a:r>
              <a:rPr lang="en-US" sz="1600" b="0" dirty="0">
                <a:solidFill>
                  <a:schemeClr val="tx1"/>
                </a:solidFill>
              </a:rPr>
              <a:t>=6, l=1, </a:t>
            </a:r>
            <a:r>
              <a:rPr lang="en-US" sz="1600" b="0" dirty="0" err="1">
                <a:solidFill>
                  <a:schemeClr val="tx1"/>
                </a:solidFill>
              </a:rPr>
              <a:t>n</a:t>
            </a:r>
            <a:r>
              <a:rPr lang="en-US" sz="1600" b="0" baseline="-25000" dirty="0" err="1">
                <a:solidFill>
                  <a:schemeClr val="tx1"/>
                </a:solidFill>
              </a:rPr>
              <a:t>a</a:t>
            </a:r>
            <a:r>
              <a:rPr lang="en-US" sz="1600" b="0" dirty="0">
                <a:solidFill>
                  <a:schemeClr val="tx1"/>
                </a:solidFill>
              </a:rPr>
              <a:t>=2, </a:t>
            </a:r>
            <a:r>
              <a:rPr lang="en-US" sz="1600" b="0" dirty="0">
                <a:solidFill>
                  <a:schemeClr val="tx1"/>
                </a:solidFill>
                <a:sym typeface="Symbol"/>
              </a:rPr>
              <a:t></a:t>
            </a:r>
            <a:r>
              <a:rPr lang="en-US" sz="1600" b="0" dirty="0">
                <a:solidFill>
                  <a:schemeClr val="tx1"/>
                </a:solidFill>
              </a:rPr>
              <a:t>= {and, or, </a:t>
            </a:r>
            <a:r>
              <a:rPr lang="en-US" sz="1600" b="0" dirty="0" err="1">
                <a:solidFill>
                  <a:schemeClr val="tx1"/>
                </a:solidFill>
              </a:rPr>
              <a:t>xor</a:t>
            </a:r>
            <a:r>
              <a:rPr lang="en-US" sz="1600" b="0" dirty="0">
                <a:solidFill>
                  <a:schemeClr val="tx1"/>
                </a:solidFill>
              </a:rPr>
              <a:t>, identity},  </a:t>
            </a:r>
            <a:r>
              <a:rPr lang="en-US" sz="1600" b="0" dirty="0">
                <a:solidFill>
                  <a:schemeClr val="tx1"/>
                </a:solidFill>
                <a:sym typeface="Symbol"/>
              </a:rPr>
              <a:t></a:t>
            </a:r>
            <a:r>
              <a:rPr lang="en-US" sz="1600" b="0" dirty="0">
                <a:solidFill>
                  <a:schemeClr val="tx1"/>
                </a:solidFill>
              </a:rPr>
              <a:t> = 4, and 10,000 generations; randomly generated initial population </a:t>
            </a:r>
          </a:p>
          <a:p>
            <a:pPr>
              <a:buNone/>
            </a:pPr>
            <a:r>
              <a:rPr lang="en-US" sz="1600" b="0" dirty="0" err="1">
                <a:solidFill>
                  <a:schemeClr val="tx1"/>
                </a:solidFill>
              </a:rPr>
              <a:t>f</a:t>
            </a:r>
            <a:r>
              <a:rPr lang="en-US" sz="1600" b="0" baseline="-25000" dirty="0" err="1">
                <a:solidFill>
                  <a:schemeClr val="tx1"/>
                </a:solidFill>
              </a:rPr>
              <a:t>max</a:t>
            </a:r>
            <a:r>
              <a:rPr lang="en-US" sz="1600" b="0" dirty="0">
                <a:solidFill>
                  <a:schemeClr val="tx1"/>
                </a:solidFill>
              </a:rPr>
              <a:t>=2</a:t>
            </a:r>
            <a:r>
              <a:rPr lang="en-US" sz="1600" b="0" baseline="30000" dirty="0">
                <a:solidFill>
                  <a:schemeClr val="tx1"/>
                </a:solidFill>
              </a:rPr>
              <a:t>9</a:t>
            </a:r>
            <a:r>
              <a:rPr lang="en-US" sz="1600" b="0" dirty="0">
                <a:solidFill>
                  <a:schemeClr val="tx1"/>
                </a:solidFill>
              </a:rPr>
              <a:t>=512.</a:t>
            </a:r>
            <a:endParaRPr lang="cs-CZ" sz="1600" b="0" dirty="0">
              <a:solidFill>
                <a:schemeClr val="tx1"/>
              </a:solidFill>
            </a:endParaRPr>
          </a:p>
        </p:txBody>
      </p:sp>
      <p:grpSp>
        <p:nvGrpSpPr>
          <p:cNvPr id="18" name="Skupina 5"/>
          <p:cNvGrpSpPr/>
          <p:nvPr/>
        </p:nvGrpSpPr>
        <p:grpSpPr>
          <a:xfrm>
            <a:off x="6489714" y="1663192"/>
            <a:ext cx="2408657" cy="1429258"/>
            <a:chOff x="6489714" y="1663192"/>
            <a:chExt cx="2408657" cy="1429258"/>
          </a:xfrm>
        </p:grpSpPr>
        <p:sp>
          <p:nvSpPr>
            <p:cNvPr id="19" name="TextovéPole 8"/>
            <p:cNvSpPr txBox="1"/>
            <p:nvPr/>
          </p:nvSpPr>
          <p:spPr>
            <a:xfrm>
              <a:off x="6680200" y="1663192"/>
              <a:ext cx="221817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200" b="0" dirty="0">
                  <a:solidFill>
                    <a:schemeClr val="tx1"/>
                  </a:solidFill>
                </a:rPr>
                <a:t>the best fitness was improved</a:t>
              </a:r>
              <a:endParaRPr lang="cs-CZ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Přímá spojnice se šipkou 9"/>
            <p:cNvCxnSpPr>
              <a:stCxn id="19" idx="2"/>
            </p:cNvCxnSpPr>
            <p:nvPr/>
          </p:nvCxnSpPr>
          <p:spPr bwMode="auto">
            <a:xfrm flipH="1">
              <a:off x="6489714" y="1940191"/>
              <a:ext cx="1299572" cy="115225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Obdélník 6"/>
            <p:cNvSpPr/>
            <p:nvPr/>
          </p:nvSpPr>
          <p:spPr bwMode="auto">
            <a:xfrm>
              <a:off x="6502400" y="1663192"/>
              <a:ext cx="139700" cy="1384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cs-CZ" sz="2400" b="1" i="0" u="none" strike="noStrike" cap="none" normalizeH="0" baseline="0">
                <a:ln>
                  <a:noFill/>
                </a:ln>
                <a:solidFill>
                  <a:srgbClr val="B9000C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304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59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Example 9-parity </a:t>
            </a:r>
            <a:r>
              <a:rPr lang="en-US" altLang="cs-CZ" sz="2000" dirty="0"/>
              <a:t>(analysis of a candidate solution with fitness 257)</a:t>
            </a:r>
            <a:endParaRPr lang="en-US" altLang="cs-CZ" dirty="0"/>
          </a:p>
        </p:txBody>
      </p:sp>
      <p:pic>
        <p:nvPicPr>
          <p:cNvPr id="25" name="Picture 2" descr="C:\Users\sekanina\Documents\adata\research\2016\gecco\vizual_cgp\final\fig\appAnHist2-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715944"/>
            <a:ext cx="6640933" cy="484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ovéPole 4"/>
          <p:cNvSpPr txBox="1"/>
          <p:nvPr/>
        </p:nvSpPr>
        <p:spPr>
          <a:xfrm>
            <a:off x="245660" y="5612452"/>
            <a:ext cx="868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The best phenotype in generation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6901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 with the fitness value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257</a:t>
            </a:r>
          </a:p>
        </p:txBody>
      </p:sp>
      <p:sp>
        <p:nvSpPr>
          <p:cNvPr id="27" name="TextovéPole 5"/>
          <p:cNvSpPr txBox="1"/>
          <p:nvPr/>
        </p:nvSpPr>
        <p:spPr>
          <a:xfrm>
            <a:off x="6948264" y="1287444"/>
            <a:ext cx="2195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Unused gates:</a:t>
            </a:r>
          </a:p>
          <a:p>
            <a:pPr marL="285750" indent="-285750"/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Grey color</a:t>
            </a:r>
          </a:p>
          <a:p>
            <a:pPr>
              <a:buNone/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The age of components shown by:</a:t>
            </a:r>
          </a:p>
          <a:p>
            <a:pPr marL="285750" indent="-285750"/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color</a:t>
            </a:r>
          </a:p>
          <a:p>
            <a:pPr marL="285750" indent="-285750"/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degree of filling of the box</a:t>
            </a:r>
            <a:endParaRPr lang="cs-CZ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372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6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Automated design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88224" cy="465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13522"/>
            <a:ext cx="30575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178" y="5933513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b="0" dirty="0">
                <a:solidFill>
                  <a:schemeClr val="tx1"/>
                </a:solidFill>
              </a:rPr>
              <a:t>World Future Society Special Reports 2010</a:t>
            </a:r>
            <a:endParaRPr lang="cs-CZ" sz="1050" b="0" dirty="0">
              <a:solidFill>
                <a:schemeClr val="tx1"/>
              </a:solidFill>
            </a:endParaRPr>
          </a:p>
        </p:txBody>
      </p:sp>
      <p:pic>
        <p:nvPicPr>
          <p:cNvPr id="8" name="Picture 5" descr="light bulb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7833"/>
            <a:ext cx="1691680" cy="210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3667488"/>
            <a:ext cx="1766560" cy="265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6948264" y="6098812"/>
            <a:ext cx="1368152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4514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60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CGP: Example 9-parity</a:t>
            </a:r>
          </a:p>
        </p:txBody>
      </p:sp>
      <p:sp>
        <p:nvSpPr>
          <p:cNvPr id="7" name="TextovéPole 4"/>
          <p:cNvSpPr txBox="1"/>
          <p:nvPr/>
        </p:nvSpPr>
        <p:spPr>
          <a:xfrm>
            <a:off x="136480" y="4738995"/>
            <a:ext cx="406703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</a:rPr>
              <a:t>Generation: 9392 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</a:rPr>
              <a:t>Fitness: 320</a:t>
            </a:r>
            <a:endParaRPr lang="cs-CZ" sz="1600" b="0" dirty="0">
              <a:solidFill>
                <a:schemeClr val="tx1"/>
              </a:solidFill>
            </a:endParaRPr>
          </a:p>
        </p:txBody>
      </p:sp>
      <p:sp>
        <p:nvSpPr>
          <p:cNvPr id="8" name="TextovéPole 6"/>
          <p:cNvSpPr txBox="1"/>
          <p:nvPr/>
        </p:nvSpPr>
        <p:spPr>
          <a:xfrm>
            <a:off x="4628875" y="4750712"/>
            <a:ext cx="406703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</a:rPr>
              <a:t>Generation: 9400 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</a:rPr>
              <a:t>Fitness: 512 (a solution discovered!)</a:t>
            </a:r>
            <a:endParaRPr lang="cs-CZ" sz="1600" b="0" dirty="0">
              <a:solidFill>
                <a:schemeClr val="tx1"/>
              </a:solidFill>
            </a:endParaRPr>
          </a:p>
        </p:txBody>
      </p:sp>
      <p:pic>
        <p:nvPicPr>
          <p:cNvPr id="9" name="Picture 2" descr="C:\Users\sekanina\Documents\adata\research\2016\gecco\vizual_cgp\final\fig\appAnCompare4-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0" y="921371"/>
            <a:ext cx="8775508" cy="352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681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Evolutionary algorithms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Genetic programming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Cartesian genetic programming</a:t>
            </a:r>
          </a:p>
          <a:p>
            <a:r>
              <a:rPr lang="en-US" dirty="0"/>
              <a:t>Applications from FIT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61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113437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CGP: Minimization of the number of gates of a fully-functional circuit</a:t>
            </a:r>
            <a:r>
              <a:rPr lang="en-US" dirty="0"/>
              <a:t> 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62</a:t>
            </a:fld>
            <a:endParaRPr lang="en-US" altLang="cs-CZ"/>
          </a:p>
        </p:txBody>
      </p:sp>
      <p:sp>
        <p:nvSpPr>
          <p:cNvPr id="17" name="TextovéPole 14"/>
          <p:cNvSpPr txBox="1"/>
          <p:nvPr/>
        </p:nvSpPr>
        <p:spPr>
          <a:xfrm>
            <a:off x="5040052" y="2591834"/>
            <a:ext cx="34203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1984B9"/>
                </a:solidFill>
                <a:latin typeface="Calibri" panose="020F0502020204030204" pitchFamily="34" charset="0"/>
              </a:rPr>
              <a:t>Circuit: </a:t>
            </a:r>
            <a:r>
              <a:rPr lang="en-US" sz="2000" b="0" dirty="0" err="1">
                <a:solidFill>
                  <a:srgbClr val="1984B9"/>
                </a:solidFill>
                <a:latin typeface="Calibri" panose="020F0502020204030204" pitchFamily="34" charset="0"/>
              </a:rPr>
              <a:t>Cordic</a:t>
            </a:r>
            <a:r>
              <a:rPr lang="en-US" sz="2000" b="0" dirty="0">
                <a:solidFill>
                  <a:srgbClr val="1984B9"/>
                </a:solidFill>
                <a:latin typeface="Calibri" panose="020F0502020204030204" pitchFamily="34" charset="0"/>
              </a:rPr>
              <a:t> (LGSynth93)</a:t>
            </a:r>
          </a:p>
          <a:p>
            <a:pPr>
              <a:buNone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23 inputs, 2 outputs</a:t>
            </a:r>
          </a:p>
          <a:p>
            <a:pPr>
              <a:buNone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Original: 106 gates</a:t>
            </a:r>
          </a:p>
          <a:p>
            <a:pPr>
              <a:buNone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After optimization: 39 gates</a:t>
            </a:r>
          </a:p>
          <a:p>
            <a:pP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None/>
            </a:pPr>
            <a:endParaRPr lang="en-US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None/>
            </a:pP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(the best circuits discovered during a CGP run are shown)</a:t>
            </a:r>
          </a:p>
        </p:txBody>
      </p:sp>
      <p:pic>
        <p:nvPicPr>
          <p:cNvPr id="18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4824536" cy="56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6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image filter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63</a:t>
            </a:fld>
            <a:endParaRPr lang="en-US" altLang="cs-CZ"/>
          </a:p>
        </p:txBody>
      </p:sp>
      <p:grpSp>
        <p:nvGrpSpPr>
          <p:cNvPr id="5" name="Skupina 38"/>
          <p:cNvGrpSpPr/>
          <p:nvPr/>
        </p:nvGrpSpPr>
        <p:grpSpPr>
          <a:xfrm>
            <a:off x="5175132" y="599382"/>
            <a:ext cx="3551211" cy="4222816"/>
            <a:chOff x="5175132" y="599382"/>
            <a:chExt cx="3551211" cy="4222816"/>
          </a:xfrm>
        </p:grpSpPr>
        <p:pic>
          <p:nvPicPr>
            <p:cNvPr id="6" name="Obrázek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132" y="1270987"/>
              <a:ext cx="3551211" cy="3551211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7" name="TextovéPole 8"/>
            <p:cNvSpPr txBox="1"/>
            <p:nvPr/>
          </p:nvSpPr>
          <p:spPr>
            <a:xfrm>
              <a:off x="5922633" y="599382"/>
              <a:ext cx="2439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filtered image</a:t>
              </a:r>
              <a:br>
                <a:rPr lang="en-US" sz="1800" b="0" dirty="0">
                  <a:solidFill>
                    <a:schemeClr val="tx1"/>
                  </a:solidFill>
                </a:rPr>
              </a:br>
              <a:r>
                <a:rPr lang="en-US" sz="1800" b="0" dirty="0">
                  <a:solidFill>
                    <a:schemeClr val="tx1"/>
                  </a:solidFill>
                </a:rPr>
                <a:t>(9-input median filter)</a:t>
              </a:r>
              <a:endParaRPr lang="cs-CZ" sz="18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Skupina 37"/>
          <p:cNvGrpSpPr/>
          <p:nvPr/>
        </p:nvGrpSpPr>
        <p:grpSpPr>
          <a:xfrm>
            <a:off x="303344" y="599574"/>
            <a:ext cx="3516852" cy="4222624"/>
            <a:chOff x="303344" y="599574"/>
            <a:chExt cx="3516852" cy="4222624"/>
          </a:xfrm>
        </p:grpSpPr>
        <p:pic>
          <p:nvPicPr>
            <p:cNvPr id="9" name="Obráze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44" y="1305346"/>
              <a:ext cx="3516852" cy="351685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0" name="TextovéPole 5"/>
            <p:cNvSpPr txBox="1"/>
            <p:nvPr/>
          </p:nvSpPr>
          <p:spPr>
            <a:xfrm>
              <a:off x="578313" y="599574"/>
              <a:ext cx="3007939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b="0" dirty="0">
                  <a:solidFill>
                    <a:schemeClr val="tx1"/>
                  </a:solidFill>
                </a:rPr>
                <a:t>corrupted image </a:t>
              </a:r>
              <a:br>
                <a:rPr lang="en-US" sz="1800" b="0" dirty="0">
                  <a:solidFill>
                    <a:schemeClr val="tx1"/>
                  </a:solidFill>
                </a:rPr>
              </a:br>
              <a:r>
                <a:rPr lang="en-US" sz="1800" b="0" dirty="0">
                  <a:solidFill>
                    <a:schemeClr val="tx1"/>
                  </a:solidFill>
                </a:rPr>
                <a:t>(10% pixels, impulse noise)</a:t>
              </a:r>
            </a:p>
            <a:p>
              <a:pPr algn="ctr">
                <a:buNone/>
              </a:pPr>
              <a:endParaRPr lang="cs-CZ" sz="18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Skupina 28"/>
          <p:cNvGrpSpPr/>
          <p:nvPr/>
        </p:nvGrpSpPr>
        <p:grpSpPr>
          <a:xfrm>
            <a:off x="1866687" y="1440085"/>
            <a:ext cx="4055946" cy="1869927"/>
            <a:chOff x="1866687" y="1464686"/>
            <a:chExt cx="4055946" cy="1869927"/>
          </a:xfrm>
        </p:grpSpPr>
        <p:pic>
          <p:nvPicPr>
            <p:cNvPr id="12" name="Obrázek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115" y="1464686"/>
              <a:ext cx="2964518" cy="148225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grpSp>
          <p:nvGrpSpPr>
            <p:cNvPr id="13" name="Skupina 27"/>
            <p:cNvGrpSpPr/>
            <p:nvPr/>
          </p:nvGrpSpPr>
          <p:grpSpPr>
            <a:xfrm>
              <a:off x="1866687" y="1488057"/>
              <a:ext cx="1121192" cy="1846556"/>
              <a:chOff x="1866687" y="1488057"/>
              <a:chExt cx="1121192" cy="1846556"/>
            </a:xfrm>
          </p:grpSpPr>
          <p:cxnSp>
            <p:nvCxnSpPr>
              <p:cNvPr id="14" name="Přímá spojnice 17"/>
              <p:cNvCxnSpPr>
                <a:endCxn id="16" idx="1"/>
              </p:cNvCxnSpPr>
              <p:nvPr/>
            </p:nvCxnSpPr>
            <p:spPr bwMode="auto">
              <a:xfrm flipH="1">
                <a:off x="1940604" y="1488057"/>
                <a:ext cx="1017511" cy="1456777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Přímá spojnice 18"/>
              <p:cNvCxnSpPr>
                <a:endCxn id="16" idx="5"/>
              </p:cNvCxnSpPr>
              <p:nvPr/>
            </p:nvCxnSpPr>
            <p:spPr bwMode="auto">
              <a:xfrm flipH="1">
                <a:off x="2297505" y="2928122"/>
                <a:ext cx="690374" cy="339616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Ovál 21"/>
              <p:cNvSpPr/>
              <p:nvPr/>
            </p:nvSpPr>
            <p:spPr bwMode="auto">
              <a:xfrm>
                <a:off x="1866687" y="2877959"/>
                <a:ext cx="504735" cy="45665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cs-CZ" sz="2400" b="1" i="0" u="none" strike="noStrike" cap="none" normalizeH="0" baseline="0">
                  <a:ln>
                    <a:noFill/>
                  </a:ln>
                  <a:solidFill>
                    <a:srgbClr val="B9000C"/>
                  </a:solidFill>
                  <a:effectLst/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17" name="Skupina 35"/>
          <p:cNvGrpSpPr/>
          <p:nvPr/>
        </p:nvGrpSpPr>
        <p:grpSpPr>
          <a:xfrm>
            <a:off x="2958115" y="2832595"/>
            <a:ext cx="4310512" cy="1755950"/>
            <a:chOff x="2958115" y="2832595"/>
            <a:chExt cx="4310512" cy="1755950"/>
          </a:xfrm>
        </p:grpSpPr>
        <p:pic>
          <p:nvPicPr>
            <p:cNvPr id="18" name="Obrázek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115" y="3106286"/>
              <a:ext cx="2964518" cy="148225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grpSp>
          <p:nvGrpSpPr>
            <p:cNvPr id="19" name="Skupina 34"/>
            <p:cNvGrpSpPr/>
            <p:nvPr/>
          </p:nvGrpSpPr>
          <p:grpSpPr>
            <a:xfrm>
              <a:off x="5922633" y="2832595"/>
              <a:ext cx="1345994" cy="1755950"/>
              <a:chOff x="5922633" y="2832595"/>
              <a:chExt cx="1345994" cy="1755950"/>
            </a:xfrm>
          </p:grpSpPr>
          <p:cxnSp>
            <p:nvCxnSpPr>
              <p:cNvPr id="20" name="Přímá spojnice 29"/>
              <p:cNvCxnSpPr>
                <a:endCxn id="22" idx="1"/>
              </p:cNvCxnSpPr>
              <p:nvPr/>
            </p:nvCxnSpPr>
            <p:spPr bwMode="auto">
              <a:xfrm flipV="1">
                <a:off x="5922633" y="2899470"/>
                <a:ext cx="915176" cy="206816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Přímá spojnice 30"/>
              <p:cNvCxnSpPr>
                <a:endCxn id="22" idx="5"/>
              </p:cNvCxnSpPr>
              <p:nvPr/>
            </p:nvCxnSpPr>
            <p:spPr bwMode="auto">
              <a:xfrm flipV="1">
                <a:off x="5922633" y="3222374"/>
                <a:ext cx="1272077" cy="1366171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Ovál 31"/>
              <p:cNvSpPr/>
              <p:nvPr/>
            </p:nvSpPr>
            <p:spPr bwMode="auto">
              <a:xfrm>
                <a:off x="6763892" y="2832595"/>
                <a:ext cx="504735" cy="45665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cs-CZ" sz="2400" b="1" i="0" u="none" strike="noStrike" cap="none" normalizeH="0" baseline="0">
                  <a:ln>
                    <a:noFill/>
                  </a:ln>
                  <a:solidFill>
                    <a:srgbClr val="B9000C"/>
                  </a:solidFill>
                  <a:effectLst/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23" name="Skupina 39"/>
          <p:cNvGrpSpPr/>
          <p:nvPr/>
        </p:nvGrpSpPr>
        <p:grpSpPr>
          <a:xfrm>
            <a:off x="2958115" y="4747885"/>
            <a:ext cx="3015318" cy="1521641"/>
            <a:chOff x="2958115" y="4747885"/>
            <a:chExt cx="3015318" cy="1521641"/>
          </a:xfrm>
        </p:grpSpPr>
        <p:pic>
          <p:nvPicPr>
            <p:cNvPr id="24" name="Obrázek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115" y="4747885"/>
              <a:ext cx="2964518" cy="1482259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25" name="TextovéPole 36"/>
            <p:cNvSpPr txBox="1"/>
            <p:nvPr/>
          </p:nvSpPr>
          <p:spPr>
            <a:xfrm>
              <a:off x="5043370" y="5900194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b="0" dirty="0">
                  <a:solidFill>
                    <a:schemeClr val="bg1"/>
                  </a:solidFill>
                </a:rPr>
                <a:t>original</a:t>
              </a:r>
              <a:endParaRPr lang="cs-CZ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45515" y="4045694"/>
            <a:ext cx="2399156" cy="2343065"/>
            <a:chOff x="6445515" y="4045694"/>
            <a:chExt cx="2399156" cy="2343065"/>
          </a:xfrm>
        </p:grpSpPr>
        <p:pic>
          <p:nvPicPr>
            <p:cNvPr id="27" name="Picture 3" descr="MN_9_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71" y="4045694"/>
              <a:ext cx="2286000" cy="218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5" descr="SNc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515" y="5272747"/>
              <a:ext cx="823112" cy="111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4" y="4923298"/>
            <a:ext cx="2593857" cy="135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Přímá spojnice se šipkou 3"/>
          <p:cNvCxnSpPr/>
          <p:nvPr/>
        </p:nvCxnSpPr>
        <p:spPr bwMode="auto">
          <a:xfrm>
            <a:off x="2743271" y="5362575"/>
            <a:ext cx="15769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1701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Evolutionary design of image filters</a:t>
            </a:r>
            <a:r>
              <a:rPr lang="cs-CZ" altLang="cs-CZ" dirty="0"/>
              <a:t> </a:t>
            </a:r>
            <a:r>
              <a:rPr lang="cs-CZ" altLang="cs-CZ" dirty="0" err="1"/>
              <a:t>with</a:t>
            </a:r>
            <a:r>
              <a:rPr lang="cs-CZ" altLang="cs-CZ" dirty="0"/>
              <a:t> CGP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64</a:t>
            </a:fld>
            <a:endParaRPr lang="en-US" altLang="cs-CZ"/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19062" y="6019800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35C359ED-4621-48AF-87D0-E3232B640349}" type="slidenum">
              <a:rPr lang="en-US" altLang="cs-CZ" smtClean="0"/>
              <a:pPr/>
              <a:t>64</a:t>
            </a:fld>
            <a:endParaRPr lang="en-US" altLang="cs-CZ"/>
          </a:p>
        </p:txBody>
      </p:sp>
      <p:pic>
        <p:nvPicPr>
          <p:cNvPr id="13000" name="Picture 7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3" y="980728"/>
            <a:ext cx="5395927" cy="302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6" descr="lena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04" y="2564903"/>
            <a:ext cx="1445593" cy="144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204258" y="4078566"/>
            <a:ext cx="17859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cs-CZ" sz="1600" b="0" dirty="0">
                <a:effectLst/>
                <a:latin typeface="Tahoma" pitchFamily="34" charset="0"/>
              </a:rPr>
              <a:t>Golden image - </a:t>
            </a:r>
            <a:r>
              <a:rPr lang="en-US" altLang="cs-CZ" sz="1600" b="0" i="1" dirty="0">
                <a:effectLst/>
                <a:latin typeface="Tahoma" pitchFamily="34" charset="0"/>
              </a:rPr>
              <a:t>w </a:t>
            </a:r>
            <a:endParaRPr lang="cs-CZ" altLang="cs-CZ" sz="1800" b="0" i="1" dirty="0">
              <a:effectLst/>
              <a:latin typeface="Tahoma" pitchFamily="34" charset="0"/>
            </a:endParaRPr>
          </a:p>
        </p:txBody>
      </p:sp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1185862" y="4076787"/>
            <a:ext cx="20179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cs-CZ" sz="1600" b="0" dirty="0">
                <a:latin typeface="Tahoma" pitchFamily="34" charset="0"/>
              </a:rPr>
              <a:t>Input image</a:t>
            </a:r>
            <a:endParaRPr lang="cs-CZ" altLang="cs-CZ" sz="1800" b="0" dirty="0">
              <a:effectLst/>
              <a:latin typeface="Tahoma" pitchFamily="34" charset="0"/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6171705" y="1664804"/>
            <a:ext cx="1773237" cy="59531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cs-CZ" sz="2000" b="0" dirty="0">
                <a:effectLst/>
                <a:latin typeface="Tahoma" pitchFamily="34" charset="0"/>
              </a:rPr>
              <a:t>Compare</a:t>
            </a:r>
            <a:endParaRPr lang="cs-CZ" altLang="cs-CZ" sz="2000" b="0" dirty="0">
              <a:effectLst/>
              <a:latin typeface="Tahoma" pitchFamily="34" charset="0"/>
            </a:endParaRPr>
          </a:p>
        </p:txBody>
      </p:sp>
      <p:sp>
        <p:nvSpPr>
          <p:cNvPr id="16" name="Text Box 36"/>
          <p:cNvSpPr txBox="1">
            <a:spLocks noChangeArrowheads="1"/>
          </p:cNvSpPr>
          <p:nvPr/>
        </p:nvSpPr>
        <p:spPr bwMode="auto">
          <a:xfrm>
            <a:off x="8089405" y="1617179"/>
            <a:ext cx="1044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cs-CZ" sz="2000" b="0">
                <a:effectLst/>
                <a:latin typeface="Tahoma" pitchFamily="34" charset="0"/>
              </a:rPr>
              <a:t>fitness </a:t>
            </a:r>
            <a:endParaRPr lang="cs-CZ" altLang="cs-CZ" sz="2400" b="0">
              <a:effectLst/>
              <a:latin typeface="Tahoma" pitchFamily="34" charset="0"/>
            </a:endParaRPr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>
            <a:off x="7957642" y="1998179"/>
            <a:ext cx="958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cs-CZ" b="0"/>
          </a:p>
        </p:txBody>
      </p:sp>
      <p:sp>
        <p:nvSpPr>
          <p:cNvPr id="18" name="Line 38"/>
          <p:cNvSpPr>
            <a:spLocks noChangeShapeType="1"/>
          </p:cNvSpPr>
          <p:nvPr/>
        </p:nvSpPr>
        <p:spPr bwMode="auto">
          <a:xfrm>
            <a:off x="5897067" y="1764816"/>
            <a:ext cx="274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cs-CZ" b="0"/>
          </a:p>
        </p:txBody>
      </p:sp>
      <p:sp>
        <p:nvSpPr>
          <p:cNvPr id="19" name="Line 39"/>
          <p:cNvSpPr>
            <a:spLocks noChangeShapeType="1"/>
          </p:cNvSpPr>
          <p:nvPr/>
        </p:nvSpPr>
        <p:spPr bwMode="auto">
          <a:xfrm flipH="1" flipV="1">
            <a:off x="7058322" y="2260116"/>
            <a:ext cx="1" cy="304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cs-CZ" b="0"/>
          </a:p>
        </p:txBody>
      </p:sp>
      <p:graphicFrame>
        <p:nvGraphicFramePr>
          <p:cNvPr id="2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813595"/>
              </p:ext>
            </p:extLst>
          </p:nvPr>
        </p:nvGraphicFramePr>
        <p:xfrm>
          <a:off x="3599892" y="4487782"/>
          <a:ext cx="3966678" cy="90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Rovnice" r:id="rId5" imgW="1954951" imgH="444307" progId="Equation.3">
                  <p:embed/>
                </p:oleObj>
              </mc:Choice>
              <mc:Fallback>
                <p:oleObj name="Rovnice" r:id="rId5" imgW="195495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892" y="4487782"/>
                        <a:ext cx="3966678" cy="901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41"/>
          <p:cNvSpPr txBox="1">
            <a:spLocks noChangeArrowheads="1"/>
          </p:cNvSpPr>
          <p:nvPr/>
        </p:nvSpPr>
        <p:spPr bwMode="auto">
          <a:xfrm>
            <a:off x="1655677" y="4473116"/>
            <a:ext cx="11521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cs-CZ" sz="1200" b="0" dirty="0">
                <a:effectLst/>
                <a:latin typeface="Tahoma" pitchFamily="34" charset="0"/>
              </a:rPr>
              <a:t>N x </a:t>
            </a:r>
            <a:r>
              <a:rPr lang="cs-CZ" altLang="cs-CZ" sz="1200" b="0" dirty="0">
                <a:effectLst/>
                <a:latin typeface="Tahoma" pitchFamily="34" charset="0"/>
              </a:rPr>
              <a:t>M</a:t>
            </a:r>
            <a:r>
              <a:rPr lang="en-US" altLang="cs-CZ" sz="1200" b="0" dirty="0">
                <a:effectLst/>
                <a:latin typeface="Tahoma" pitchFamily="34" charset="0"/>
              </a:rPr>
              <a:t> pixels </a:t>
            </a:r>
            <a:endParaRPr lang="cs-CZ" altLang="cs-CZ" sz="1200" b="0" dirty="0">
              <a:effectLst/>
              <a:latin typeface="Tahoma" pitchFamily="34" charset="0"/>
            </a:endParaRPr>
          </a:p>
        </p:txBody>
      </p:sp>
      <p:sp>
        <p:nvSpPr>
          <p:cNvPr id="23" name="Text Box 45"/>
          <p:cNvSpPr txBox="1">
            <a:spLocks noChangeArrowheads="1"/>
          </p:cNvSpPr>
          <p:nvPr/>
        </p:nvSpPr>
        <p:spPr bwMode="auto">
          <a:xfrm>
            <a:off x="3455876" y="4067565"/>
            <a:ext cx="17859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cs-CZ" sz="1600" b="0" dirty="0">
                <a:effectLst/>
                <a:latin typeface="Tahoma" pitchFamily="34" charset="0"/>
              </a:rPr>
              <a:t>Output image - </a:t>
            </a:r>
            <a:r>
              <a:rPr lang="cs-CZ" altLang="cs-CZ" sz="1600" b="0" i="1" dirty="0">
                <a:effectLst/>
                <a:latin typeface="Tahoma" pitchFamily="34" charset="0"/>
              </a:rPr>
              <a:t>v</a:t>
            </a:r>
            <a:r>
              <a:rPr lang="en-US" altLang="cs-CZ" sz="1600" b="0" dirty="0">
                <a:effectLst/>
                <a:latin typeface="Tahoma" pitchFamily="34" charset="0"/>
              </a:rPr>
              <a:t> </a:t>
            </a:r>
            <a:endParaRPr lang="cs-CZ" altLang="cs-CZ" sz="1800" b="0" dirty="0">
              <a:effectLst/>
              <a:latin typeface="Tahoma" pitchFamily="34" charset="0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359532" y="5553236"/>
            <a:ext cx="8252160" cy="92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/>
          <a:lstStyle>
            <a:lvl1pPr marL="342900" indent="-3429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vl="0" fontAlgn="auto">
              <a:spcAft>
                <a:spcPts val="0"/>
              </a:spcAft>
              <a:buClrTx/>
            </a:pPr>
            <a:r>
              <a:rPr lang="en-US" sz="1600" b="0" dirty="0" err="1">
                <a:solidFill>
                  <a:srgbClr val="000000"/>
                </a:solidFill>
              </a:rPr>
              <a:t>n</a:t>
            </a:r>
            <a:r>
              <a:rPr lang="en-US" sz="1600" b="0" baseline="-25000" dirty="0" err="1">
                <a:solidFill>
                  <a:srgbClr val="000000"/>
                </a:solidFill>
              </a:rPr>
              <a:t>i</a:t>
            </a:r>
            <a:r>
              <a:rPr lang="en-US" sz="1600" b="0" dirty="0">
                <a:solidFill>
                  <a:srgbClr val="000000"/>
                </a:solidFill>
              </a:rPr>
              <a:t>=9, </a:t>
            </a:r>
            <a:r>
              <a:rPr lang="en-US" sz="1600" b="0" dirty="0" err="1">
                <a:solidFill>
                  <a:srgbClr val="000000"/>
                </a:solidFill>
              </a:rPr>
              <a:t>n_o</a:t>
            </a:r>
            <a:r>
              <a:rPr lang="en-US" sz="1600" b="0" dirty="0">
                <a:solidFill>
                  <a:srgbClr val="000000"/>
                </a:solidFill>
              </a:rPr>
              <a:t>=1, </a:t>
            </a:r>
            <a:r>
              <a:rPr lang="en-US" sz="1600" b="0" dirty="0" err="1">
                <a:solidFill>
                  <a:srgbClr val="000000"/>
                </a:solidFill>
              </a:rPr>
              <a:t>n</a:t>
            </a:r>
            <a:r>
              <a:rPr lang="en-US" sz="1600" b="0" baseline="-25000" dirty="0" err="1">
                <a:solidFill>
                  <a:srgbClr val="000000"/>
                </a:solidFill>
              </a:rPr>
              <a:t>c</a:t>
            </a:r>
            <a:r>
              <a:rPr lang="en-US" sz="1600" b="0" dirty="0">
                <a:solidFill>
                  <a:srgbClr val="000000"/>
                </a:solidFill>
              </a:rPr>
              <a:t>=8, </a:t>
            </a:r>
            <a:r>
              <a:rPr lang="en-US" sz="1600" b="0" dirty="0" err="1">
                <a:solidFill>
                  <a:srgbClr val="000000"/>
                </a:solidFill>
              </a:rPr>
              <a:t>n</a:t>
            </a:r>
            <a:r>
              <a:rPr lang="en-US" sz="1600" b="0" baseline="-25000" dirty="0" err="1">
                <a:solidFill>
                  <a:srgbClr val="000000"/>
                </a:solidFill>
              </a:rPr>
              <a:t>r</a:t>
            </a:r>
            <a:r>
              <a:rPr lang="en-US" sz="1600" b="0" dirty="0">
                <a:solidFill>
                  <a:srgbClr val="000000"/>
                </a:solidFill>
              </a:rPr>
              <a:t>=4, </a:t>
            </a:r>
            <a:r>
              <a:rPr lang="en-US" sz="1600" b="0" dirty="0" err="1">
                <a:solidFill>
                  <a:srgbClr val="000000"/>
                </a:solidFill>
              </a:rPr>
              <a:t>n</a:t>
            </a:r>
            <a:r>
              <a:rPr lang="en-US" sz="1600" b="0" baseline="-25000" dirty="0" err="1">
                <a:solidFill>
                  <a:srgbClr val="000000"/>
                </a:solidFill>
              </a:rPr>
              <a:t>a</a:t>
            </a:r>
            <a:r>
              <a:rPr lang="en-US" sz="1600" b="0" dirty="0">
                <a:solidFill>
                  <a:srgbClr val="000000"/>
                </a:solidFill>
              </a:rPr>
              <a:t>=2, </a:t>
            </a:r>
            <a:r>
              <a:rPr lang="en-US" sz="1600" b="0" dirty="0">
                <a:solidFill>
                  <a:srgbClr val="000000"/>
                </a:solidFill>
                <a:sym typeface="Symbol"/>
              </a:rPr>
              <a:t></a:t>
            </a:r>
            <a:r>
              <a:rPr lang="en-US" sz="1600" b="0" dirty="0">
                <a:solidFill>
                  <a:srgbClr val="000000"/>
                </a:solidFill>
              </a:rPr>
              <a:t> = 7; 30,000 generations/run</a:t>
            </a:r>
            <a:r>
              <a:rPr kumimoji="0" lang="en-US" altLang="cs-CZ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; mutation: max. 5%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cs-CZ" sz="1800" b="0" kern="0" dirty="0">
                <a:solidFill>
                  <a:srgbClr val="000000"/>
                </a:solidFill>
                <a:latin typeface="Calibri" panose="020F0502020204030204" pitchFamily="34" charset="0"/>
              </a:rPr>
              <a:t>Function set (over </a:t>
            </a:r>
            <a:r>
              <a:rPr lang="en-US" altLang="cs-CZ" sz="1800" b="0" kern="0" dirty="0">
                <a:solidFill>
                  <a:srgbClr val="1B85B9"/>
                </a:solidFill>
                <a:latin typeface="Calibri" panose="020F0502020204030204" pitchFamily="34" charset="0"/>
              </a:rPr>
              <a:t>8 bits</a:t>
            </a:r>
            <a:r>
              <a:rPr lang="en-US" altLang="cs-CZ" sz="1800" b="0" kern="0" dirty="0">
                <a:solidFill>
                  <a:srgbClr val="000000"/>
                </a:solidFill>
                <a:latin typeface="Calibri" panose="020F0502020204030204" pitchFamily="34" charset="0"/>
              </a:rPr>
              <a:t>) = {+, min, max, swap, constants, average, log. functions}</a:t>
            </a:r>
            <a:endParaRPr kumimoji="0" lang="cs-CZ" alt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CGP: Evolutionary design with 8-bit components (FPGA)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65</a:t>
            </a:fld>
            <a:endParaRPr lang="en-US" altLang="cs-CZ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2725" y="709613"/>
            <a:ext cx="55308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71" tIns="49385" rIns="94971" bIns="49385"/>
          <a:lstStyle>
            <a:lvl1pPr marL="427038" indent="-427038" algn="l" defTabSz="449263" eaLnBrk="0" hangingPunct="0">
              <a:spcBef>
                <a:spcPct val="20000"/>
              </a:spcBef>
              <a:buClr>
                <a:srgbClr val="0000FF"/>
              </a:buClr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1350963" indent="-533400" algn="l" defTabSz="449263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987550" indent="-457200" algn="l" defTabSz="449263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2547938" indent="-381000" algn="l" defTabSz="449263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3108325" indent="-381000" algn="l" defTabSz="449263" eaLnBrk="0" hangingPunct="0">
              <a:spcBef>
                <a:spcPct val="20000"/>
              </a:spcBef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3565525" indent="-3810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4022725" indent="-3810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4479925" indent="-3810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4937125" indent="-3810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Char char="•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buClrTx/>
              <a:buFont typeface="Wingdings" pitchFamily="2" charset="2"/>
              <a:buAutoNum type="alphaLcParenR"/>
            </a:pPr>
            <a:r>
              <a:rPr lang="en-US" altLang="cs-CZ" sz="1800" b="0" dirty="0">
                <a:solidFill>
                  <a:srgbClr val="006699"/>
                </a:solidFill>
              </a:rPr>
              <a:t>Image corrupted by 5% salt-and-pepper noise</a:t>
            </a:r>
            <a:br>
              <a:rPr lang="cs-CZ" altLang="cs-CZ" sz="1800" b="0" dirty="0">
                <a:solidFill>
                  <a:srgbClr val="006699"/>
                </a:solidFill>
              </a:rPr>
            </a:br>
            <a:r>
              <a:rPr lang="cs-CZ" altLang="cs-CZ" sz="1800" b="0" dirty="0"/>
              <a:t>	</a:t>
            </a:r>
            <a:r>
              <a:rPr lang="en-US" altLang="cs-CZ" sz="1600" b="0" dirty="0"/>
              <a:t>PSNR: </a:t>
            </a:r>
            <a:r>
              <a:rPr lang="cs-CZ" altLang="cs-CZ" sz="1600" b="0" dirty="0"/>
              <a:t>18.43</a:t>
            </a:r>
            <a:r>
              <a:rPr lang="en-US" altLang="cs-CZ" sz="1600" b="0" dirty="0"/>
              <a:t> dB</a:t>
            </a:r>
            <a:r>
              <a:rPr lang="cs-CZ" altLang="cs-CZ" sz="1600" b="0" dirty="0"/>
              <a:t> </a:t>
            </a:r>
            <a:r>
              <a:rPr lang="en-US" altLang="cs-CZ" sz="1600" b="0" dirty="0"/>
              <a:t> </a:t>
            </a:r>
            <a:r>
              <a:rPr lang="en-US" altLang="cs-CZ" sz="1400" b="0" dirty="0"/>
              <a:t>(peak signal to noise ratio)</a:t>
            </a:r>
            <a:endParaRPr lang="cs-CZ" altLang="cs-CZ" sz="1600" b="0" dirty="0"/>
          </a:p>
          <a:p>
            <a:pPr>
              <a:buClrTx/>
              <a:buFont typeface="Wingdings" pitchFamily="2" charset="2"/>
              <a:buAutoNum type="alphaLcParenR"/>
            </a:pPr>
            <a:r>
              <a:rPr lang="en-US" altLang="cs-CZ" sz="1800" b="0" dirty="0">
                <a:solidFill>
                  <a:srgbClr val="006699"/>
                </a:solidFill>
              </a:rPr>
              <a:t>Original image</a:t>
            </a:r>
            <a:endParaRPr lang="cs-CZ" altLang="cs-CZ" sz="1800" b="0" dirty="0">
              <a:solidFill>
                <a:srgbClr val="006699"/>
              </a:solidFill>
            </a:endParaRPr>
          </a:p>
          <a:p>
            <a:pPr>
              <a:buClrTx/>
              <a:buFont typeface="Wingdings" pitchFamily="2" charset="2"/>
              <a:buAutoNum type="alphaLcParenR"/>
            </a:pPr>
            <a:r>
              <a:rPr lang="en-US" altLang="cs-CZ" sz="1800" b="0" dirty="0">
                <a:solidFill>
                  <a:srgbClr val="006699"/>
                </a:solidFill>
              </a:rPr>
              <a:t>Median filter</a:t>
            </a:r>
            <a:r>
              <a:rPr lang="en-US" altLang="cs-CZ" sz="1600" b="0" dirty="0"/>
              <a:t> (kernel 3x3)</a:t>
            </a:r>
            <a:br>
              <a:rPr lang="cs-CZ" altLang="cs-CZ" sz="1600" b="0" dirty="0"/>
            </a:br>
            <a:r>
              <a:rPr lang="cs-CZ" altLang="cs-CZ" sz="1800" b="0" dirty="0"/>
              <a:t>	</a:t>
            </a:r>
            <a:r>
              <a:rPr lang="en-US" altLang="cs-CZ" sz="1600" b="0" dirty="0"/>
              <a:t>PSNR: </a:t>
            </a:r>
            <a:r>
              <a:rPr lang="cs-CZ" altLang="cs-CZ" sz="1600" b="0" dirty="0">
                <a:solidFill>
                  <a:srgbClr val="0000FF"/>
                </a:solidFill>
              </a:rPr>
              <a:t>27.92</a:t>
            </a:r>
            <a:r>
              <a:rPr lang="en-US" altLang="cs-CZ" sz="1600" b="0" dirty="0"/>
              <a:t> dB</a:t>
            </a:r>
            <a:br>
              <a:rPr lang="cs-CZ" altLang="cs-CZ" sz="1600" b="0" dirty="0"/>
            </a:br>
            <a:r>
              <a:rPr lang="cs-CZ" altLang="cs-CZ" sz="1600" b="0" dirty="0"/>
              <a:t>	</a:t>
            </a:r>
            <a:r>
              <a:rPr lang="cs-CZ" altLang="cs-CZ" sz="1600" b="0" dirty="0">
                <a:solidFill>
                  <a:srgbClr val="FF3300"/>
                </a:solidFill>
              </a:rPr>
              <a:t>2</a:t>
            </a:r>
            <a:r>
              <a:rPr lang="en-US" altLang="cs-CZ" sz="1600" b="0" dirty="0">
                <a:solidFill>
                  <a:srgbClr val="FF3300"/>
                </a:solidFill>
              </a:rPr>
              <a:t>68</a:t>
            </a:r>
            <a:r>
              <a:rPr lang="cs-CZ" altLang="cs-CZ" sz="1600" b="0" dirty="0"/>
              <a:t> FPGA </a:t>
            </a:r>
            <a:r>
              <a:rPr lang="cs-CZ" altLang="cs-CZ" sz="1600" b="0" dirty="0" err="1"/>
              <a:t>slices</a:t>
            </a:r>
            <a:r>
              <a:rPr lang="cs-CZ" altLang="cs-CZ" sz="1600" b="0" dirty="0"/>
              <a:t>; 30</a:t>
            </a:r>
            <a:r>
              <a:rPr lang="en-US" altLang="cs-CZ" sz="1600" b="0" dirty="0"/>
              <a:t>5</a:t>
            </a:r>
            <a:r>
              <a:rPr lang="cs-CZ" altLang="cs-CZ" sz="1600" b="0" dirty="0"/>
              <a:t> MHz</a:t>
            </a:r>
            <a:endParaRPr lang="en-US" altLang="cs-CZ" sz="1600" b="0" dirty="0"/>
          </a:p>
          <a:p>
            <a:pPr>
              <a:buClrTx/>
              <a:buFont typeface="Wingdings" pitchFamily="2" charset="2"/>
              <a:buAutoNum type="alphaLcParenR"/>
            </a:pPr>
            <a:r>
              <a:rPr lang="en-US" altLang="cs-CZ" sz="1800" b="0" dirty="0">
                <a:solidFill>
                  <a:srgbClr val="006699"/>
                </a:solidFill>
              </a:rPr>
              <a:t>Evolved filter</a:t>
            </a:r>
            <a:r>
              <a:rPr lang="en-US" altLang="cs-CZ" sz="1600" b="0" dirty="0"/>
              <a:t> (kernel 3x3)</a:t>
            </a:r>
            <a:br>
              <a:rPr lang="cs-CZ" altLang="cs-CZ" sz="1600" b="0" dirty="0"/>
            </a:br>
            <a:r>
              <a:rPr lang="cs-CZ" altLang="cs-CZ" sz="1800" b="0" dirty="0"/>
              <a:t>	</a:t>
            </a:r>
            <a:r>
              <a:rPr lang="en-US" altLang="cs-CZ" sz="1600" b="0" dirty="0"/>
              <a:t>PSNR: </a:t>
            </a:r>
            <a:r>
              <a:rPr lang="cs-CZ" altLang="cs-CZ" sz="1600" b="0" dirty="0">
                <a:solidFill>
                  <a:srgbClr val="0000FF"/>
                </a:solidFill>
              </a:rPr>
              <a:t>37.50</a:t>
            </a:r>
            <a:r>
              <a:rPr lang="en-US" altLang="cs-CZ" sz="1600" b="0" dirty="0"/>
              <a:t> dB</a:t>
            </a:r>
            <a:r>
              <a:rPr lang="cs-CZ" altLang="cs-CZ" sz="1600" b="0" dirty="0"/>
              <a:t> </a:t>
            </a:r>
            <a:br>
              <a:rPr lang="cs-CZ" altLang="cs-CZ" sz="1600" b="0" dirty="0"/>
            </a:br>
            <a:r>
              <a:rPr lang="cs-CZ" altLang="cs-CZ" sz="1600" b="0" dirty="0"/>
              <a:t>	</a:t>
            </a:r>
            <a:r>
              <a:rPr lang="en-US" altLang="cs-CZ" sz="1600" b="0" dirty="0">
                <a:solidFill>
                  <a:srgbClr val="FF3300"/>
                </a:solidFill>
              </a:rPr>
              <a:t>200</a:t>
            </a:r>
            <a:r>
              <a:rPr lang="cs-CZ" altLang="cs-CZ" sz="1600" b="0" dirty="0"/>
              <a:t> FPGA </a:t>
            </a:r>
            <a:r>
              <a:rPr lang="cs-CZ" altLang="cs-CZ" sz="1600" b="0" dirty="0" err="1"/>
              <a:t>slices</a:t>
            </a:r>
            <a:r>
              <a:rPr lang="cs-CZ" altLang="cs-CZ" sz="1600" b="0" dirty="0"/>
              <a:t>; 30</a:t>
            </a:r>
            <a:r>
              <a:rPr lang="en-US" altLang="cs-CZ" sz="1600" b="0" dirty="0"/>
              <a:t>8</a:t>
            </a:r>
            <a:r>
              <a:rPr lang="cs-CZ" altLang="cs-CZ" sz="1600" b="0" dirty="0"/>
              <a:t> MHz</a:t>
            </a:r>
            <a:endParaRPr lang="cs-CZ" altLang="cs-CZ" sz="1000" b="0" dirty="0"/>
          </a:p>
        </p:txBody>
      </p:sp>
      <p:pic>
        <p:nvPicPr>
          <p:cNvPr id="6" name="Picture 3" descr="goldh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3744875"/>
            <a:ext cx="2536825" cy="2384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ldhill_tnoise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1081088"/>
            <a:ext cx="2533650" cy="2382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128000" y="3060700"/>
            <a:ext cx="5064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5" rIns="91428" bIns="45715">
            <a:spAutoFit/>
          </a:bodyPr>
          <a:lstStyle>
            <a:lvl1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0013"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cs-CZ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a)</a:t>
            </a:r>
            <a:endParaRPr lang="cs-CZ" altLang="cs-CZ" sz="18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164513" y="5737225"/>
            <a:ext cx="5080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5" rIns="91428" bIns="45715">
            <a:spAutoFit/>
          </a:bodyPr>
          <a:lstStyle>
            <a:lvl1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0013"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cs-CZ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b)</a:t>
            </a:r>
            <a:endParaRPr lang="cs-CZ" altLang="cs-CZ" sz="18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7" descr="goldhill_tnoise005_median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3744913"/>
            <a:ext cx="2535238" cy="2382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394325" y="5761038"/>
            <a:ext cx="508000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5" rIns="91428" bIns="45715">
            <a:spAutoFit/>
          </a:bodyPr>
          <a:lstStyle>
            <a:lvl1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0013"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cs-CZ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c)</a:t>
            </a:r>
            <a:endParaRPr lang="cs-CZ" altLang="cs-CZ" sz="18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9" descr="goldhill_tnoise005-lena128p5s_bank0img_000014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3738563"/>
            <a:ext cx="2535237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695575" y="5726113"/>
            <a:ext cx="50641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8" tIns="45715" rIns="91428" bIns="45715">
            <a:spAutoFit/>
          </a:bodyPr>
          <a:lstStyle>
            <a:lvl1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0013"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4492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US" altLang="cs-CZ"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d)</a:t>
            </a:r>
            <a:endParaRPr lang="cs-CZ" altLang="cs-CZ" sz="18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2" descr="slope_128_tnoise040_ifthen-bank5img-00006ad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2909888"/>
            <a:ext cx="4402137" cy="1292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51"/>
          <p:cNvSpPr txBox="1">
            <a:spLocks noChangeArrowheads="1"/>
          </p:cNvSpPr>
          <p:nvPr/>
        </p:nvSpPr>
        <p:spPr bwMode="auto">
          <a:xfrm>
            <a:off x="719572" y="3392996"/>
            <a:ext cx="2088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cs-CZ" sz="1400" b="0" dirty="0">
                <a:solidFill>
                  <a:schemeClr val="tx1"/>
                </a:solidFill>
              </a:rPr>
              <a:t>FPGA: </a:t>
            </a:r>
            <a:r>
              <a:rPr lang="en-US" altLang="cs-CZ" sz="1400" b="0" dirty="0" err="1">
                <a:solidFill>
                  <a:schemeClr val="tx1"/>
                </a:solidFill>
              </a:rPr>
              <a:t>Virtex</a:t>
            </a:r>
            <a:r>
              <a:rPr lang="en-US" altLang="cs-CZ" sz="1400" b="0" dirty="0">
                <a:solidFill>
                  <a:schemeClr val="tx1"/>
                </a:solidFill>
              </a:rPr>
              <a:t> II Pro</a:t>
            </a:r>
          </a:p>
        </p:txBody>
      </p:sp>
    </p:spTree>
    <p:extLst>
      <p:ext uri="{BB962C8B-B14F-4D97-AF65-F5344CB8AC3E}">
        <p14:creationId xmlns:p14="http://schemas.microsoft.com/office/powerpoint/2010/main" val="1979345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 dirty="0"/>
              <a:t>Comparison of various filters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66</a:t>
            </a:fld>
            <a:endParaRPr lang="en-US" altLang="cs-CZ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49288" y="5264150"/>
            <a:ext cx="8285162" cy="104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cs-CZ" sz="1400" b="0" dirty="0">
                <a:solidFill>
                  <a:schemeClr val="tx1"/>
                </a:solidFill>
              </a:rPr>
              <a:t>MF – Median Filter; AMF – Adaptive Median Filter</a:t>
            </a:r>
          </a:p>
          <a:p>
            <a:pPr>
              <a:buNone/>
            </a:pPr>
            <a:r>
              <a:rPr lang="en-US" altLang="cs-CZ" sz="1400" b="0" dirty="0">
                <a:solidFill>
                  <a:schemeClr val="tx1"/>
                </a:solidFill>
              </a:rPr>
              <a:t>The single filter and 3-bank are  evolved filters (</a:t>
            </a:r>
            <a:r>
              <a:rPr lang="cs-CZ" altLang="cs-CZ" sz="1400" b="0" dirty="0">
                <a:solidFill>
                  <a:srgbClr val="1B85B9"/>
                </a:solidFill>
              </a:rPr>
              <a:t>Sekanina, Vašíček:</a:t>
            </a:r>
            <a:r>
              <a:rPr lang="cs-CZ" altLang="cs-CZ" sz="1400" b="0" dirty="0">
                <a:solidFill>
                  <a:schemeClr val="tx1"/>
                </a:solidFill>
              </a:rPr>
              <a:t> </a:t>
            </a:r>
            <a:r>
              <a:rPr lang="en-US" altLang="cs-CZ" sz="1400" b="0" dirty="0">
                <a:solidFill>
                  <a:srgbClr val="1B85B9"/>
                </a:solidFill>
              </a:rPr>
              <a:t>Czech patent #304181</a:t>
            </a:r>
            <a:r>
              <a:rPr lang="en-US" altLang="cs-CZ" sz="1400" b="0" dirty="0">
                <a:solidFill>
                  <a:schemeClr val="tx1"/>
                </a:solidFill>
              </a:rPr>
              <a:t>).</a:t>
            </a:r>
          </a:p>
          <a:p>
            <a:pPr algn="l">
              <a:buNone/>
            </a:pPr>
            <a:r>
              <a:rPr lang="en-US" altLang="cs-CZ" sz="1400" b="0" dirty="0">
                <a:solidFill>
                  <a:schemeClr val="tx1"/>
                </a:solidFill>
              </a:rPr>
              <a:t>Best SW - Y. Dong, S. Xu: A new directional weighted median filter for removal of random-valued impulse noise. Signal Processing Letters. vol. 14, no. 3, p. 193–196, 2007 </a:t>
            </a:r>
            <a:endParaRPr lang="cs-CZ" altLang="cs-CZ" sz="1400" b="0" dirty="0">
              <a:solidFill>
                <a:schemeClr val="tx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88" y="636588"/>
            <a:ext cx="60832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2000" b="0" dirty="0">
                <a:solidFill>
                  <a:schemeClr val="tx1"/>
                </a:solidFill>
              </a:rPr>
              <a:t>Mean</a:t>
            </a:r>
            <a:r>
              <a:rPr lang="cs-CZ" altLang="cs-CZ" sz="2000" b="0" dirty="0">
                <a:solidFill>
                  <a:schemeClr val="tx1"/>
                </a:solidFill>
              </a:rPr>
              <a:t> PSNR </a:t>
            </a:r>
            <a:r>
              <a:rPr lang="en-US" altLang="cs-CZ" sz="2000" b="0" dirty="0">
                <a:solidFill>
                  <a:schemeClr val="tx1"/>
                </a:solidFill>
              </a:rPr>
              <a:t>for </a:t>
            </a:r>
            <a:r>
              <a:rPr lang="cs-CZ" altLang="cs-CZ" sz="2000" b="0" dirty="0">
                <a:solidFill>
                  <a:schemeClr val="tx1"/>
                </a:solidFill>
              </a:rPr>
              <a:t>25 </a:t>
            </a:r>
            <a:r>
              <a:rPr lang="en-US" altLang="cs-CZ" sz="2000" b="0" dirty="0">
                <a:solidFill>
                  <a:schemeClr val="tx1"/>
                </a:solidFill>
              </a:rPr>
              <a:t>test images </a:t>
            </a:r>
            <a:r>
              <a:rPr lang="en-US" altLang="cs-CZ" sz="1800" b="0" dirty="0">
                <a:solidFill>
                  <a:schemeClr val="tx1"/>
                </a:solidFill>
              </a:rPr>
              <a:t>(salt-and-pepper noise)</a:t>
            </a:r>
            <a:endParaRPr lang="cs-CZ" altLang="cs-CZ" sz="2000" b="0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3" y="1141472"/>
            <a:ext cx="7989655" cy="404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87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5" y="116632"/>
            <a:ext cx="8820145" cy="298430"/>
          </a:xfrm>
        </p:spPr>
        <p:txBody>
          <a:bodyPr/>
          <a:lstStyle/>
          <a:p>
            <a:r>
              <a:rPr lang="en-US" dirty="0"/>
              <a:t>Hash function design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E576B4-1446-4086-A3CA-2097F694615F}" type="slidenum">
              <a:rPr lang="en-US" altLang="cs-CZ" smtClean="0"/>
              <a:pPr>
                <a:defRPr/>
              </a:pPr>
              <a:t>67</a:t>
            </a:fld>
            <a:endParaRPr lang="en-US" altLang="cs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26664-D995-4388-A00A-BACB5B34D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974514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B9000C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35C359ED-4621-48AF-87D0-E3232B640349}" type="slidenum">
              <a:rPr lang="en-US" altLang="cs-CZ" smtClean="0"/>
              <a:pPr/>
              <a:t>67</a:t>
            </a:fld>
            <a:endParaRPr lang="en-US" altLang="cs-CZ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E9A7FAFA-B3E4-4A6F-9068-3865F5C93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668" y="6224102"/>
            <a:ext cx="25486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1200" b="0" dirty="0" err="1">
                <a:solidFill>
                  <a:schemeClr val="tx1"/>
                </a:solidFill>
                <a:latin typeface="Arial" pitchFamily="34" charset="0"/>
              </a:rPr>
              <a:t>Grochol</a:t>
            </a:r>
            <a:r>
              <a:rPr lang="en-US" altLang="cs-CZ" sz="1200" b="0" dirty="0">
                <a:solidFill>
                  <a:schemeClr val="tx1"/>
                </a:solidFill>
                <a:latin typeface="Arial" pitchFamily="34" charset="0"/>
              </a:rPr>
              <a:t> D., </a:t>
            </a:r>
            <a:r>
              <a:rPr lang="en-US" altLang="cs-CZ" sz="1200" b="0" dirty="0" err="1">
                <a:solidFill>
                  <a:schemeClr val="tx1"/>
                </a:solidFill>
                <a:latin typeface="Arial" pitchFamily="34" charset="0"/>
              </a:rPr>
              <a:t>Sekanina</a:t>
            </a:r>
            <a:r>
              <a:rPr lang="en-US" altLang="cs-CZ" sz="1200" b="0" dirty="0">
                <a:solidFill>
                  <a:schemeClr val="tx1"/>
                </a:solidFill>
                <a:latin typeface="Arial" pitchFamily="34" charset="0"/>
              </a:rPr>
              <a:t> L. AHS 2018</a:t>
            </a:r>
            <a:endParaRPr lang="cs-CZ" altLang="cs-CZ" sz="1200" b="0" dirty="0">
              <a:solidFill>
                <a:schemeClr val="tx1"/>
              </a:solidFill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44">
                <a:extLst>
                  <a:ext uri="{FF2B5EF4-FFF2-40B4-BE49-F238E27FC236}">
                    <a16:creationId xmlns:a16="http://schemas.microsoft.com/office/drawing/2014/main" id="{EF823B5E-62A5-4542-BF57-89227E804B5A}"/>
                  </a:ext>
                </a:extLst>
              </p:cNvPr>
              <p:cNvSpPr txBox="1"/>
              <p:nvPr/>
            </p:nvSpPr>
            <p:spPr>
              <a:xfrm>
                <a:off x="5734295" y="3030077"/>
                <a:ext cx="2750583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2479371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ovéPole 44">
                <a:extLst>
                  <a:ext uri="{FF2B5EF4-FFF2-40B4-BE49-F238E27FC236}">
                    <a16:creationId xmlns:a16="http://schemas.microsoft.com/office/drawing/2014/main" id="{EF823B5E-62A5-4542-BF57-89227E804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95" y="3030077"/>
                <a:ext cx="2750583" cy="588174"/>
              </a:xfrm>
              <a:prstGeom prst="rect">
                <a:avLst/>
              </a:prstGeom>
              <a:blipFill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46">
                <a:extLst>
                  <a:ext uri="{FF2B5EF4-FFF2-40B4-BE49-F238E27FC236}">
                    <a16:creationId xmlns:a16="http://schemas.microsoft.com/office/drawing/2014/main" id="{F93C1FBA-0D55-4CF7-AF48-7A4B3F17C729}"/>
                  </a:ext>
                </a:extLst>
              </p:cNvPr>
              <p:cNvSpPr txBox="1"/>
              <p:nvPr/>
            </p:nvSpPr>
            <p:spPr>
              <a:xfrm>
                <a:off x="5705326" y="3678149"/>
                <a:ext cx="2923568" cy="1469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2479371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eqArr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defTabSz="2479371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" name="TextovéPole 46">
                <a:extLst>
                  <a:ext uri="{FF2B5EF4-FFF2-40B4-BE49-F238E27FC236}">
                    <a16:creationId xmlns:a16="http://schemas.microsoft.com/office/drawing/2014/main" id="{F93C1FBA-0D55-4CF7-AF48-7A4B3F17C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326" y="3678149"/>
                <a:ext cx="2923568" cy="1469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délník 193">
                <a:extLst>
                  <a:ext uri="{FF2B5EF4-FFF2-40B4-BE49-F238E27FC236}">
                    <a16:creationId xmlns:a16="http://schemas.microsoft.com/office/drawing/2014/main" id="{1CC3B86B-7627-4A22-B0B5-4269606E5A95}"/>
                  </a:ext>
                </a:extLst>
              </p:cNvPr>
              <p:cNvSpPr/>
              <p:nvPr/>
            </p:nvSpPr>
            <p:spPr>
              <a:xfrm>
                <a:off x="5640562" y="4650257"/>
                <a:ext cx="30920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2479371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b="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– the number of memory slots</a:t>
                </a:r>
              </a:p>
              <a:p>
                <a:pPr defTabSz="2479371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b="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– the number of inputs mapped to </a:t>
                </a:r>
                <a:r>
                  <a:rPr lang="en-US" sz="1200" b="0" i="1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i</a:t>
                </a:r>
                <a:r>
                  <a:rPr lang="en-US" sz="1200" b="0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-th</a:t>
                </a:r>
                <a:r>
                  <a:rPr lang="en-US" sz="1200" b="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slot</a:t>
                </a:r>
              </a:p>
            </p:txBody>
          </p:sp>
        </mc:Choice>
        <mc:Fallback xmlns="">
          <p:sp>
            <p:nvSpPr>
              <p:cNvPr id="11" name="Obdélník 193">
                <a:extLst>
                  <a:ext uri="{FF2B5EF4-FFF2-40B4-BE49-F238E27FC236}">
                    <a16:creationId xmlns:a16="http://schemas.microsoft.com/office/drawing/2014/main" id="{1CC3B86B-7627-4A22-B0B5-4269606E5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562" y="4650257"/>
                <a:ext cx="3092013" cy="461665"/>
              </a:xfrm>
              <a:prstGeom prst="rect">
                <a:avLst/>
              </a:prstGeom>
              <a:blipFill>
                <a:blip r:embed="rId4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F6DD631-3903-4A2C-85E6-141D7A839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746" y="5327930"/>
                <a:ext cx="8640763" cy="1084175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Task</a:t>
                </a:r>
                <a:r>
                  <a:rPr lang="en-US" sz="1800" dirty="0"/>
                  <a:t>: IPv4 network flow hashing, input: </a:t>
                </a:r>
                <a:r>
                  <a:rPr lang="en-US" sz="1800" dirty="0">
                    <a:solidFill>
                      <a:srgbClr val="FF0000"/>
                    </a:solidFill>
                  </a:rPr>
                  <a:t>3 x 32 bit</a:t>
                </a:r>
                <a:r>
                  <a:rPr lang="en-US" sz="1800" dirty="0"/>
                  <a:t>, output: </a:t>
                </a:r>
                <a:r>
                  <a:rPr lang="en-US" sz="1800" dirty="0">
                    <a:solidFill>
                      <a:srgbClr val="FF0000"/>
                    </a:solidFill>
                  </a:rPr>
                  <a:t>16 bit hash</a:t>
                </a:r>
              </a:p>
              <a:p>
                <a:r>
                  <a:rPr lang="en-US" sz="1800" dirty="0"/>
                  <a:t>Objective: minimize the number of collisions and the time of hashing</a:t>
                </a:r>
              </a:p>
              <a:p>
                <a:r>
                  <a:rPr lang="en-US" sz="1800" dirty="0"/>
                  <a:t>1 x 20 nodes, Function set (over </a:t>
                </a:r>
                <a:r>
                  <a:rPr lang="en-US" sz="1800" dirty="0">
                    <a:solidFill>
                      <a:srgbClr val="FF0000"/>
                    </a:solidFill>
                  </a:rPr>
                  <a:t>32 bits</a:t>
                </a:r>
                <a:r>
                  <a:rPr lang="en-US" sz="1800" dirty="0"/>
                  <a:t>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𝑅𝑖𝑔h𝑡𝑅𝑜𝑡𝑎𝑡𝑖𝑜𝑛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𝑋𝑂𝑅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,+,∗}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F6DD631-3903-4A2C-85E6-141D7A839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746" y="5327930"/>
                <a:ext cx="8640763" cy="1084175"/>
              </a:xfrm>
              <a:blipFill>
                <a:blip r:embed="rId5"/>
                <a:stretch>
                  <a:fillRect l="-635" t="-2809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9">
            <a:extLst>
              <a:ext uri="{FF2B5EF4-FFF2-40B4-BE49-F238E27FC236}">
                <a16:creationId xmlns:a16="http://schemas.microsoft.com/office/drawing/2014/main" id="{6DE32C51-F3AD-442F-B7C7-461016D16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215" y="2526020"/>
            <a:ext cx="33207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cs-CZ" sz="1600" b="0" dirty="0">
                <a:solidFill>
                  <a:srgbClr val="FF0000"/>
                </a:solidFill>
                <a:latin typeface="Calibri" panose="020F0502020204030204" pitchFamily="34" charset="0"/>
              </a:rPr>
              <a:t>Fitness</a:t>
            </a:r>
            <a:r>
              <a:rPr lang="en-US" altLang="cs-CZ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 (the weighted number of collisions for 20k training vectors)</a:t>
            </a:r>
            <a:endParaRPr lang="cs-CZ" altLang="cs-CZ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Obrázek 7">
            <a:extLst>
              <a:ext uri="{FF2B5EF4-FFF2-40B4-BE49-F238E27FC236}">
                <a16:creationId xmlns:a16="http://schemas.microsoft.com/office/drawing/2014/main" id="{14A627BC-979B-4E79-A4C7-D54285F12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8" y="2447610"/>
            <a:ext cx="5053686" cy="29764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5F4CE8-F095-4B7C-A9EB-6FF8435F03D4}"/>
              </a:ext>
            </a:extLst>
          </p:cNvPr>
          <p:cNvSpPr/>
          <p:nvPr/>
        </p:nvSpPr>
        <p:spPr bwMode="auto">
          <a:xfrm>
            <a:off x="1649612" y="935442"/>
            <a:ext cx="1152128" cy="111612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6E6D94EC-69E0-433E-8127-DFA45E8A8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21" y="1079458"/>
            <a:ext cx="972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600" b="0" dirty="0">
                <a:solidFill>
                  <a:schemeClr val="tx1"/>
                </a:solidFill>
                <a:latin typeface="Arial" pitchFamily="34" charset="0"/>
              </a:rPr>
              <a:t>Hash function (</a:t>
            </a:r>
            <a:r>
              <a:rPr lang="en-US" altLang="cs-CZ" sz="1600" b="0" i="1" dirty="0">
                <a:solidFill>
                  <a:schemeClr val="tx1"/>
                </a:solidFill>
                <a:latin typeface="Times" pitchFamily="18" charset="0"/>
              </a:rPr>
              <a:t>h</a:t>
            </a:r>
            <a:r>
              <a:rPr lang="en-US" altLang="cs-CZ" sz="1600" b="0" dirty="0">
                <a:solidFill>
                  <a:schemeClr val="tx1"/>
                </a:solidFill>
                <a:latin typeface="Arial" pitchFamily="34" charset="0"/>
              </a:rPr>
              <a:t>)</a:t>
            </a:r>
            <a:endParaRPr lang="cs-CZ" altLang="cs-CZ" sz="1600" b="0" dirty="0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8C41AB-5A30-4BB7-AF01-D5FC0A7C67BE}"/>
              </a:ext>
            </a:extLst>
          </p:cNvPr>
          <p:cNvCxnSpPr/>
          <p:nvPr/>
        </p:nvCxnSpPr>
        <p:spPr bwMode="auto">
          <a:xfrm>
            <a:off x="1073548" y="1461904"/>
            <a:ext cx="5887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ABFD27-FE6C-4640-B325-F4079BF4DF95}"/>
              </a:ext>
            </a:extLst>
          </p:cNvPr>
          <p:cNvCxnSpPr/>
          <p:nvPr/>
        </p:nvCxnSpPr>
        <p:spPr bwMode="auto">
          <a:xfrm flipH="1">
            <a:off x="1253568" y="1403494"/>
            <a:ext cx="72008" cy="1306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 Box 9">
            <a:extLst>
              <a:ext uri="{FF2B5EF4-FFF2-40B4-BE49-F238E27FC236}">
                <a16:creationId xmlns:a16="http://schemas.microsoft.com/office/drawing/2014/main" id="{229077D4-D3FF-4D7B-9E0D-3339CA6D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52" y="1200294"/>
            <a:ext cx="39055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32</a:t>
            </a:r>
            <a:endParaRPr lang="cs-CZ" alt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49162-5B52-456C-AE51-DD036BDF25DB}"/>
              </a:ext>
            </a:extLst>
          </p:cNvPr>
          <p:cNvCxnSpPr/>
          <p:nvPr/>
        </p:nvCxnSpPr>
        <p:spPr bwMode="auto">
          <a:xfrm>
            <a:off x="1073548" y="1817504"/>
            <a:ext cx="5887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D7FD65-B598-4ABB-A717-EE1E0A0ABAEA}"/>
              </a:ext>
            </a:extLst>
          </p:cNvPr>
          <p:cNvCxnSpPr/>
          <p:nvPr/>
        </p:nvCxnSpPr>
        <p:spPr bwMode="auto">
          <a:xfrm flipH="1">
            <a:off x="1253568" y="1759094"/>
            <a:ext cx="72008" cy="1306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 Box 9">
            <a:extLst>
              <a:ext uri="{FF2B5EF4-FFF2-40B4-BE49-F238E27FC236}">
                <a16:creationId xmlns:a16="http://schemas.microsoft.com/office/drawing/2014/main" id="{DFF56782-67D4-4DC2-8F5A-25884AF08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52" y="1555894"/>
            <a:ext cx="39055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32</a:t>
            </a:r>
            <a:endParaRPr lang="cs-CZ" alt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438040-8D4D-49FC-8B72-6DBFD24A5D3B}"/>
              </a:ext>
            </a:extLst>
          </p:cNvPr>
          <p:cNvCxnSpPr/>
          <p:nvPr/>
        </p:nvCxnSpPr>
        <p:spPr bwMode="auto">
          <a:xfrm>
            <a:off x="1073548" y="1142989"/>
            <a:ext cx="5887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7EDE62-5D93-4A3F-854C-82EA70EECBCD}"/>
              </a:ext>
            </a:extLst>
          </p:cNvPr>
          <p:cNvCxnSpPr/>
          <p:nvPr/>
        </p:nvCxnSpPr>
        <p:spPr bwMode="auto">
          <a:xfrm flipH="1">
            <a:off x="1253568" y="1084579"/>
            <a:ext cx="72008" cy="1306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 Box 9">
            <a:extLst>
              <a:ext uri="{FF2B5EF4-FFF2-40B4-BE49-F238E27FC236}">
                <a16:creationId xmlns:a16="http://schemas.microsoft.com/office/drawing/2014/main" id="{7391406D-F42D-4629-BF70-8FD65E653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992" y="881379"/>
            <a:ext cx="39055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32</a:t>
            </a:r>
            <a:endParaRPr lang="cs-CZ" alt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B3E646-9725-416F-976F-BD13AEBE5FB6}"/>
              </a:ext>
            </a:extLst>
          </p:cNvPr>
          <p:cNvCxnSpPr/>
          <p:nvPr/>
        </p:nvCxnSpPr>
        <p:spPr bwMode="auto">
          <a:xfrm>
            <a:off x="2801740" y="1494956"/>
            <a:ext cx="42655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26A4CF-8D01-425A-8682-F3319D94AEF1}"/>
              </a:ext>
            </a:extLst>
          </p:cNvPr>
          <p:cNvCxnSpPr/>
          <p:nvPr/>
        </p:nvCxnSpPr>
        <p:spPr bwMode="auto">
          <a:xfrm flipH="1">
            <a:off x="2981760" y="1436546"/>
            <a:ext cx="72008" cy="1306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 Box 9">
            <a:extLst>
              <a:ext uri="{FF2B5EF4-FFF2-40B4-BE49-F238E27FC236}">
                <a16:creationId xmlns:a16="http://schemas.microsoft.com/office/drawing/2014/main" id="{FDDD4D8D-B858-43A2-A103-957EEA1DE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744" y="1233346"/>
            <a:ext cx="39055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16</a:t>
            </a:r>
            <a:endParaRPr lang="cs-CZ" alt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707A4588-577D-4BB4-A71F-6444AF9EC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22" y="1163370"/>
            <a:ext cx="4936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cs-CZ" sz="1100" b="0" dirty="0">
                <a:solidFill>
                  <a:schemeClr val="tx1"/>
                </a:solidFill>
                <a:latin typeface="Calibri" panose="020F0502020204030204" pitchFamily="34" charset="0"/>
              </a:rPr>
              <a:t>IPv4 flow ID</a:t>
            </a:r>
            <a:endParaRPr lang="cs-CZ" altLang="cs-CZ" sz="11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0" name="Picture 533">
            <a:extLst>
              <a:ext uri="{FF2B5EF4-FFF2-40B4-BE49-F238E27FC236}">
                <a16:creationId xmlns:a16="http://schemas.microsoft.com/office/drawing/2014/main" id="{89394FD3-2964-456D-B360-03BE8E36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74" y="584684"/>
            <a:ext cx="4595936" cy="189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287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5" y="116632"/>
            <a:ext cx="8820145" cy="298430"/>
          </a:xfrm>
        </p:spPr>
        <p:txBody>
          <a:bodyPr/>
          <a:lstStyle/>
          <a:p>
            <a:r>
              <a:rPr lang="en-US" dirty="0"/>
              <a:t>CNN design with CGP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E576B4-1446-4086-A3CA-2097F694615F}" type="slidenum">
              <a:rPr lang="en-US" altLang="cs-CZ" smtClean="0"/>
              <a:pPr>
                <a:defRPr/>
              </a:pPr>
              <a:t>68</a:t>
            </a:fld>
            <a:endParaRPr lang="en-US" altLang="cs-CZ"/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1DA27613-DBD9-4CE0-B373-8247B7AD5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50" y="6220494"/>
            <a:ext cx="25074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1200" b="0" dirty="0" err="1">
                <a:solidFill>
                  <a:schemeClr val="tx1"/>
                </a:solidFill>
                <a:latin typeface="Arial" pitchFamily="34" charset="0"/>
              </a:rPr>
              <a:t>Suganuma</a:t>
            </a:r>
            <a:r>
              <a:rPr lang="en-US" altLang="cs-CZ" sz="1200" b="0" dirty="0">
                <a:solidFill>
                  <a:schemeClr val="tx1"/>
                </a:solidFill>
                <a:latin typeface="Arial" pitchFamily="34" charset="0"/>
              </a:rPr>
              <a:t> M. et al. GECCO 2017</a:t>
            </a:r>
            <a:endParaRPr lang="cs-CZ" altLang="cs-CZ" sz="1200" b="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BB1DCAD0-1734-4727-A833-33F63115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3664314"/>
            <a:ext cx="4541688" cy="227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2C7F3753-8AB4-473B-A49A-FD2A806B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8240130" cy="295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545C2FD0-F106-499D-BD4B-3A4C04B81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94" y="3782407"/>
            <a:ext cx="3599687" cy="236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9">
            <a:extLst>
              <a:ext uri="{FF2B5EF4-FFF2-40B4-BE49-F238E27FC236}">
                <a16:creationId xmlns:a16="http://schemas.microsoft.com/office/drawing/2014/main" id="{9D30DE41-2DBA-42EC-800A-3737B77EA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70" y="3026323"/>
            <a:ext cx="8146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1200" b="0" dirty="0">
                <a:solidFill>
                  <a:schemeClr val="tx1"/>
                </a:solidFill>
                <a:latin typeface="Arial" pitchFamily="34" charset="0"/>
              </a:rPr>
              <a:t>genotype</a:t>
            </a:r>
            <a:endParaRPr lang="cs-CZ" altLang="cs-CZ" sz="1200" b="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6" name="Text Box 9">
            <a:extLst>
              <a:ext uri="{FF2B5EF4-FFF2-40B4-BE49-F238E27FC236}">
                <a16:creationId xmlns:a16="http://schemas.microsoft.com/office/drawing/2014/main" id="{DA0A4ECF-4ECA-4A48-A748-4A2065B5E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364" y="866083"/>
            <a:ext cx="8996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cs-CZ" sz="1200" b="0" dirty="0">
                <a:solidFill>
                  <a:schemeClr val="tx1"/>
                </a:solidFill>
                <a:latin typeface="Arial" pitchFamily="34" charset="0"/>
              </a:rPr>
              <a:t>phenotype</a:t>
            </a:r>
            <a:endParaRPr lang="cs-CZ" altLang="cs-CZ" sz="1200" b="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10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5" y="116632"/>
            <a:ext cx="8820145" cy="298430"/>
          </a:xfrm>
        </p:spPr>
        <p:txBody>
          <a:bodyPr/>
          <a:lstStyle/>
          <a:p>
            <a:r>
              <a:rPr lang="en-US" dirty="0"/>
              <a:t>Summary: EA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 is a population-based stochastic search algorithm.</a:t>
            </a:r>
          </a:p>
          <a:p>
            <a:r>
              <a:rPr lang="en-US" sz="2400" dirty="0"/>
              <a:t>EAs are typically used as black box optimizers for highly non-linear, multi-modal and deceptive objective functions with many constraints.</a:t>
            </a:r>
          </a:p>
          <a:p>
            <a:r>
              <a:rPr lang="en-US" sz="2400" dirty="0"/>
              <a:t>You should understand EA’s</a:t>
            </a:r>
          </a:p>
          <a:p>
            <a:pPr lvl="1"/>
            <a:r>
              <a:rPr lang="en-US" sz="2000" dirty="0"/>
              <a:t>advantages:</a:t>
            </a:r>
          </a:p>
          <a:p>
            <a:pPr lvl="2"/>
            <a:r>
              <a:rPr lang="en-US" sz="2000" dirty="0"/>
              <a:t>wide applicability</a:t>
            </a:r>
          </a:p>
          <a:p>
            <a:pPr lvl="2"/>
            <a:r>
              <a:rPr lang="en-US" sz="2000" dirty="0"/>
              <a:t>no prior assumptions about the problem</a:t>
            </a:r>
          </a:p>
          <a:p>
            <a:pPr lvl="2"/>
            <a:r>
              <a:rPr lang="en-US" sz="2000" dirty="0"/>
              <a:t>multi-objective optimization/design supported </a:t>
            </a:r>
          </a:p>
          <a:p>
            <a:pPr lvl="2"/>
            <a:r>
              <a:rPr lang="en-US" sz="2000" dirty="0"/>
              <a:t>a naturally parallel implementation</a:t>
            </a:r>
          </a:p>
          <a:p>
            <a:pPr lvl="1"/>
            <a:r>
              <a:rPr lang="en-US" sz="2000" dirty="0"/>
              <a:t>disadvantages:</a:t>
            </a:r>
          </a:p>
          <a:p>
            <a:pPr lvl="2"/>
            <a:r>
              <a:rPr lang="en-US" sz="2000" dirty="0"/>
              <a:t>non-deterministic; EAs do not guarantee finding an optimal solution</a:t>
            </a:r>
          </a:p>
          <a:p>
            <a:pPr lvl="2"/>
            <a:r>
              <a:rPr lang="en-US" sz="2000" dirty="0"/>
              <a:t>higher execution time, especially for complex problems</a:t>
            </a:r>
          </a:p>
          <a:p>
            <a:pPr lvl="2"/>
            <a:r>
              <a:rPr lang="en-US" sz="2000" dirty="0"/>
              <a:t>a lot of parameter tuning for each new application</a:t>
            </a:r>
          </a:p>
          <a:p>
            <a:pPr lvl="2"/>
            <a:r>
              <a:rPr lang="en-US" sz="2000" dirty="0"/>
              <a:t>only limited theory available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E576B4-1446-4086-A3CA-2097F694615F}" type="slidenum">
              <a:rPr lang="en-US" altLang="cs-CZ" smtClean="0"/>
              <a:pPr>
                <a:defRPr/>
              </a:pPr>
              <a:t>69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445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/>
          <p:cNvGrpSpPr/>
          <p:nvPr/>
        </p:nvGrpSpPr>
        <p:grpSpPr>
          <a:xfrm>
            <a:off x="2339752" y="577250"/>
            <a:ext cx="6932798" cy="5192010"/>
            <a:chOff x="2411760" y="799893"/>
            <a:chExt cx="6932798" cy="519201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799893"/>
              <a:ext cx="6465732" cy="396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080727" y="4766952"/>
              <a:ext cx="6263831" cy="1224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b="0" dirty="0">
                  <a:solidFill>
                    <a:schemeClr val="tx1"/>
                  </a:solidFill>
                </a:rPr>
                <a:t>What are we</a:t>
              </a:r>
            </a:p>
            <a:p>
              <a:pPr>
                <a:buNone/>
              </a:pPr>
              <a:r>
                <a:rPr lang="en-US" sz="1600" b="0" dirty="0">
                  <a:solidFill>
                    <a:schemeClr val="tx1"/>
                  </a:solidFill>
                </a:rPr>
                <a:t>looking for?</a:t>
              </a:r>
              <a:endParaRPr lang="cs-CZ" sz="1600" b="0" dirty="0">
                <a:solidFill>
                  <a:schemeClr val="tx1"/>
                </a:solidFill>
              </a:endParaRPr>
            </a:p>
            <a:p>
              <a:pPr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Search space size</a:t>
              </a:r>
              <a:r>
                <a:rPr lang="cs-CZ" sz="1600" b="0" dirty="0">
                  <a:solidFill>
                    <a:schemeClr val="tx1"/>
                  </a:solidFill>
                </a:rPr>
                <a:t>: 2</a:t>
              </a:r>
              <a:r>
                <a:rPr lang="cs-CZ" sz="1600" b="0" baseline="30000" dirty="0">
                  <a:solidFill>
                    <a:schemeClr val="tx1"/>
                  </a:solidFill>
                </a:rPr>
                <a:t>14</a:t>
              </a:r>
              <a:r>
                <a:rPr lang="cs-CZ" sz="1600" b="0" dirty="0">
                  <a:solidFill>
                    <a:schemeClr val="tx1"/>
                  </a:solidFill>
                </a:rPr>
                <a:t> </a:t>
              </a:r>
              <a:r>
                <a:rPr lang="en-US" sz="1600" b="0" dirty="0">
                  <a:solidFill>
                    <a:schemeClr val="tx1"/>
                  </a:solidFill>
                </a:rPr>
                <a:t>= 16384</a:t>
              </a:r>
            </a:p>
            <a:p>
              <a:pPr>
                <a:buNone/>
              </a:pPr>
              <a:r>
                <a:rPr lang="en-US" sz="1600" b="0" dirty="0">
                  <a:solidFill>
                    <a:schemeClr val="tx1"/>
                  </a:solidFill>
                </a:rPr>
                <a:t>The </a:t>
              </a:r>
              <a:r>
                <a:rPr lang="en-US" sz="1600" dirty="0">
                  <a:solidFill>
                    <a:schemeClr val="tx1"/>
                  </a:solidFill>
                </a:rPr>
                <a:t>Gain</a:t>
              </a:r>
              <a:r>
                <a:rPr lang="en-US" sz="1600" b="0" dirty="0">
                  <a:solidFill>
                    <a:schemeClr val="tx1"/>
                  </a:solidFill>
                </a:rPr>
                <a:t> is our </a:t>
              </a:r>
              <a:r>
                <a:rPr lang="en-US" sz="1600" dirty="0">
                  <a:solidFill>
                    <a:schemeClr val="tx1"/>
                  </a:solidFill>
                </a:rPr>
                <a:t>objective</a:t>
              </a:r>
              <a:r>
                <a:rPr lang="en-US" sz="1600" b="0" dirty="0">
                  <a:solidFill>
                    <a:schemeClr val="tx1"/>
                  </a:solidFill>
                </a:rPr>
                <a:t> (</a:t>
              </a:r>
              <a:r>
                <a:rPr lang="en-US" sz="1600" dirty="0">
                  <a:solidFill>
                    <a:schemeClr val="tx1"/>
                  </a:solidFill>
                </a:rPr>
                <a:t>fitness</a:t>
              </a:r>
              <a:r>
                <a:rPr lang="en-US" sz="1600" b="0" dirty="0">
                  <a:solidFill>
                    <a:schemeClr val="tx1"/>
                  </a:solidFill>
                </a:rPr>
                <a:t>) </a:t>
              </a:r>
              <a:r>
                <a:rPr lang="en-US" sz="1600" dirty="0">
                  <a:solidFill>
                    <a:schemeClr val="tx1"/>
                  </a:solidFill>
                </a:rPr>
                <a:t>function</a:t>
              </a:r>
              <a:r>
                <a:rPr lang="en-US" sz="1600" b="0" dirty="0">
                  <a:solidFill>
                    <a:schemeClr val="tx1"/>
                  </a:solidFill>
                </a:rPr>
                <a:t> – to be maximized.</a:t>
              </a:r>
              <a:endParaRPr lang="cs-CZ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011261" y="4767767"/>
              <a:ext cx="2081019" cy="634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Length:         </a:t>
              </a:r>
              <a:r>
                <a:rPr lang="en-US" sz="1600" dirty="0">
                  <a:solidFill>
                    <a:srgbClr val="1B85B9"/>
                  </a:solidFill>
                </a:rPr>
                <a:t>7 bits</a:t>
              </a:r>
            </a:p>
            <a:p>
              <a:pPr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Separation:  </a:t>
              </a:r>
              <a:r>
                <a:rPr lang="en-US" sz="1600" dirty="0">
                  <a:solidFill>
                    <a:srgbClr val="1B85B9"/>
                  </a:solidFill>
                </a:rPr>
                <a:t>7 bits</a:t>
              </a:r>
              <a:endParaRPr lang="cs-CZ" sz="1600" dirty="0">
                <a:solidFill>
                  <a:srgbClr val="1B85B9"/>
                </a:solidFill>
              </a:endParaRPr>
            </a:p>
          </p:txBody>
        </p:sp>
      </p:grpSp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2400" b="1">
                <a:solidFill>
                  <a:srgbClr val="B9000C"/>
                </a:solidFill>
                <a:latin typeface="Tahoma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charset="0"/>
              </a:defRPr>
            </a:lvl9pPr>
          </a:lstStyle>
          <a:p>
            <a:fld id="{EEFD5795-FB51-40DA-8B78-EDB6EF49BB73}" type="slidenum">
              <a:rPr lang="en-US" altLang="cs-CZ" sz="1400" b="0" smtClean="0">
                <a:solidFill>
                  <a:schemeClr val="bg1"/>
                </a:solidFill>
              </a:rPr>
              <a:pPr/>
              <a:t>7</a:t>
            </a:fld>
            <a:endParaRPr lang="en-US" altLang="cs-CZ" sz="1400" b="0" dirty="0">
              <a:solidFill>
                <a:schemeClr val="bg1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/>
          <a:lstStyle/>
          <a:p>
            <a:r>
              <a:rPr lang="en-US" altLang="cs-CZ" dirty="0"/>
              <a:t>Example of the search space: a simple antenna optimization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234540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5270029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cs-CZ" sz="1600" b="0" dirty="0" err="1">
                <a:solidFill>
                  <a:schemeClr val="tx1"/>
                </a:solidFill>
              </a:rPr>
              <a:t>Linden</a:t>
            </a:r>
            <a:r>
              <a:rPr lang="cs-CZ" sz="1600" b="0" dirty="0">
                <a:solidFill>
                  <a:schemeClr val="tx1"/>
                </a:solidFill>
              </a:rPr>
              <a:t>, 1997</a:t>
            </a:r>
          </a:p>
        </p:txBody>
      </p:sp>
      <p:grpSp>
        <p:nvGrpSpPr>
          <p:cNvPr id="3" name="Skupina 2"/>
          <p:cNvGrpSpPr/>
          <p:nvPr/>
        </p:nvGrpSpPr>
        <p:grpSpPr>
          <a:xfrm>
            <a:off x="107504" y="647341"/>
            <a:ext cx="2526210" cy="1412692"/>
            <a:chOff x="107504" y="647341"/>
            <a:chExt cx="2526210" cy="1412692"/>
          </a:xfrm>
        </p:grpSpPr>
        <p:sp>
          <p:nvSpPr>
            <p:cNvPr id="2" name="Rectangle 1"/>
            <p:cNvSpPr/>
            <p:nvPr/>
          </p:nvSpPr>
          <p:spPr bwMode="auto">
            <a:xfrm>
              <a:off x="971600" y="1267945"/>
              <a:ext cx="1152128" cy="79208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cs-CZ" sz="2400" b="1" i="0" u="none" strike="noStrike" cap="none" normalizeH="0" baseline="0" dirty="0">
                <a:ln>
                  <a:noFill/>
                </a:ln>
                <a:solidFill>
                  <a:srgbClr val="B9000C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 bwMode="auto">
            <a:xfrm>
              <a:off x="467544" y="1447965"/>
              <a:ext cx="50405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467544" y="1880013"/>
              <a:ext cx="50405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2123728" y="1663989"/>
              <a:ext cx="50405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210845" y="1129445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cs-CZ" sz="1200" b="0" dirty="0">
                  <a:solidFill>
                    <a:schemeClr val="tx1"/>
                  </a:solidFill>
                </a:rPr>
                <a:t>L</a:t>
              </a:r>
              <a:r>
                <a:rPr lang="en-US" sz="1200" b="0" dirty="0" err="1">
                  <a:solidFill>
                    <a:schemeClr val="tx1"/>
                  </a:solidFill>
                </a:rPr>
                <a:t>ength</a:t>
              </a:r>
              <a:endParaRPr lang="cs-CZ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504" y="1603014"/>
              <a:ext cx="906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200" b="0" dirty="0">
                  <a:solidFill>
                    <a:schemeClr val="tx1"/>
                  </a:solidFill>
                </a:rPr>
                <a:t>Separation</a:t>
              </a:r>
              <a:endParaRPr lang="cs-CZ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44478" y="1309465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200" b="0" dirty="0">
                  <a:solidFill>
                    <a:schemeClr val="tx1"/>
                  </a:solidFill>
                </a:rPr>
                <a:t>Gain</a:t>
              </a:r>
              <a:endParaRPr lang="cs-CZ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endCxn id="2" idx="0"/>
            </p:cNvCxnSpPr>
            <p:nvPr/>
          </p:nvCxnSpPr>
          <p:spPr bwMode="auto">
            <a:xfrm>
              <a:off x="1547664" y="943909"/>
              <a:ext cx="0" cy="32403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1303046" y="647341"/>
              <a:ext cx="558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200" b="0" dirty="0">
                  <a:solidFill>
                    <a:schemeClr val="tx1"/>
                  </a:solidFill>
                </a:rPr>
                <a:t>setup</a:t>
              </a:r>
              <a:endParaRPr lang="cs-CZ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4419" y="1346979"/>
              <a:ext cx="1018227" cy="634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600" b="0" dirty="0">
                  <a:solidFill>
                    <a:schemeClr val="bg1"/>
                  </a:solidFill>
                </a:rPr>
                <a:t>Antenna</a:t>
              </a:r>
            </a:p>
            <a:p>
              <a:pPr algn="ctr">
                <a:buNone/>
              </a:pPr>
              <a:r>
                <a:rPr lang="en-US" sz="1600" b="0" dirty="0">
                  <a:solidFill>
                    <a:schemeClr val="bg1"/>
                  </a:solidFill>
                </a:rPr>
                <a:t>simulator</a:t>
              </a:r>
              <a:endParaRPr lang="cs-CZ" sz="16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99592" y="5805264"/>
            <a:ext cx="7092788" cy="648072"/>
          </a:xfrm>
          <a:solidFill>
            <a:srgbClr val="FF0000"/>
          </a:solidFill>
        </p:spPr>
        <p:txBody>
          <a:bodyPr/>
          <a:lstStyle/>
          <a:p>
            <a:pPr marL="57144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In real applications, the search space is usually much larger and multidimensional. Hence, it can not be visualized in this way!</a:t>
            </a:r>
            <a:endParaRPr lang="cs-CZ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44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5" y="116632"/>
            <a:ext cx="8820145" cy="298430"/>
          </a:xfrm>
        </p:spPr>
        <p:txBody>
          <a:bodyPr/>
          <a:lstStyle/>
          <a:p>
            <a:r>
              <a:rPr lang="en-US" dirty="0"/>
              <a:t>Summary: GP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Genetic programming enables the automated design of computer programs (or other “executable” structures) without requiring the user to know or specify the form or structure of the solution in advance.</a:t>
            </a:r>
          </a:p>
          <a:p>
            <a:r>
              <a:rPr lang="en-US" sz="2400" dirty="0"/>
              <a:t>Human competitive designs were discovered with GP in many application domains.</a:t>
            </a:r>
          </a:p>
          <a:p>
            <a:r>
              <a:rPr lang="en-US" sz="2400" dirty="0"/>
              <a:t>GP can optimize programs/circuits … with respect to many objectives (the quality, program size, energy requirements etc.)</a:t>
            </a:r>
          </a:p>
          <a:p>
            <a:r>
              <a:rPr lang="en-US" sz="2400" dirty="0"/>
              <a:t>A solution produced by GP is usually more understandable than NN.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E576B4-1446-4086-A3CA-2097F694615F}" type="slidenum">
              <a:rPr lang="en-US" altLang="cs-CZ" smtClean="0"/>
              <a:pPr>
                <a:defRPr/>
              </a:pPr>
              <a:t>70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77898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EE576B4-1446-4086-A3CA-2097F694615F}" type="slidenum">
              <a:rPr lang="en-US" altLang="cs-CZ" smtClean="0"/>
              <a:pPr>
                <a:defRPr/>
              </a:pPr>
              <a:t>71</a:t>
            </a:fld>
            <a:endParaRPr lang="en-US" altLang="cs-CZ"/>
          </a:p>
        </p:txBody>
      </p:sp>
      <p:sp>
        <p:nvSpPr>
          <p:cNvPr id="6" name="AutoShape 2" descr="Výsledek obrázku pro gac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7" name="AutoShape 2" descr="Hlavní stránk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728700"/>
            <a:ext cx="7928049" cy="57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>
              <a:buFontTx/>
              <a:buNone/>
            </a:pPr>
            <a:r>
              <a:rPr lang="en-US" altLang="cs-CZ" sz="1800" b="0" kern="0" dirty="0"/>
              <a:t>Riccardo </a:t>
            </a:r>
            <a:r>
              <a:rPr lang="en-US" altLang="cs-CZ" sz="1800" b="0" kern="0" dirty="0" err="1"/>
              <a:t>Poli</a:t>
            </a:r>
            <a:r>
              <a:rPr lang="en-US" altLang="cs-CZ" sz="1800" b="0" kern="0" dirty="0"/>
              <a:t>, William B Langdon, Nicholas </a:t>
            </a:r>
            <a:r>
              <a:rPr lang="en-US" altLang="cs-CZ" sz="1800" b="0" kern="0" dirty="0" err="1"/>
              <a:t>Freitag</a:t>
            </a:r>
            <a:r>
              <a:rPr lang="en-US" altLang="cs-CZ" sz="1800" b="0" kern="0" dirty="0"/>
              <a:t> McPhee: A Field Guide to Genetic Programming,  Lulu.com 2008, http://www.lulu.com/content/2167025</a:t>
            </a:r>
          </a:p>
          <a:p>
            <a:pPr marL="0">
              <a:buFontTx/>
              <a:buNone/>
            </a:pPr>
            <a:r>
              <a:rPr lang="en-US" altLang="cs-CZ" sz="1800" b="0" kern="0" dirty="0" err="1"/>
              <a:t>Koza</a:t>
            </a:r>
            <a:r>
              <a:rPr lang="en-US" altLang="cs-CZ" sz="1800" b="0" kern="0" dirty="0"/>
              <a:t> J. et al.: Genetic Programming IV: Routine Human-Competitive Machine Intelligence, Springer, 2005 </a:t>
            </a:r>
          </a:p>
          <a:p>
            <a:pPr marL="0">
              <a:buFontTx/>
              <a:buNone/>
            </a:pPr>
            <a:r>
              <a:rPr lang="en-US" altLang="cs-CZ" sz="1800" b="0" kern="0" dirty="0" err="1"/>
              <a:t>Koza</a:t>
            </a:r>
            <a:r>
              <a:rPr lang="en-US" altLang="cs-CZ" sz="1800" b="0" kern="0" dirty="0"/>
              <a:t> J.R. Introduction to Genetic programming (tutorial), GECCO 2004</a:t>
            </a:r>
          </a:p>
          <a:p>
            <a:pPr marL="0">
              <a:buFontTx/>
              <a:buNone/>
            </a:pPr>
            <a:r>
              <a:rPr lang="en-US" altLang="cs-CZ" sz="1800" b="0" kern="0" dirty="0"/>
              <a:t>http://www.genetic-programming.com/johnkoza.html#anchor6005241</a:t>
            </a:r>
          </a:p>
          <a:p>
            <a:pPr marL="0">
              <a:buFontTx/>
              <a:buNone/>
            </a:pPr>
            <a:r>
              <a:rPr lang="en-US" altLang="cs-CZ" sz="1800" b="0" kern="0" dirty="0"/>
              <a:t>The Genetic Programming Bibliography at http://gpbib.cs.ucl.ac.uk/</a:t>
            </a:r>
          </a:p>
          <a:p>
            <a:pPr marL="0">
              <a:buFontTx/>
              <a:buNone/>
            </a:pPr>
            <a:r>
              <a:rPr lang="en-US" altLang="cs-CZ" sz="1800" b="0" kern="0" dirty="0" err="1"/>
              <a:t>Eiben</a:t>
            </a:r>
            <a:r>
              <a:rPr lang="en-US" altLang="cs-CZ" sz="1800" b="0" kern="0" dirty="0"/>
              <a:t> A. E., Smith J.E.: Introduction to Evolutionary Computing, Springer, 2007</a:t>
            </a:r>
          </a:p>
          <a:p>
            <a:pPr marL="0">
              <a:buFontTx/>
              <a:buNone/>
            </a:pPr>
            <a:r>
              <a:rPr lang="en-US" altLang="cs-CZ" sz="1800" b="0" kern="0" dirty="0"/>
              <a:t>https://www.cs.vu.nl/~gusz/ecbook/ecbook.html</a:t>
            </a:r>
          </a:p>
          <a:p>
            <a:pPr marL="0">
              <a:buFontTx/>
              <a:buNone/>
            </a:pPr>
            <a:r>
              <a:rPr lang="en-US" altLang="cs-CZ" sz="1800" b="0" kern="0" dirty="0"/>
              <a:t>Miller J.F. Cartesian Genetic Programming, Springer, 2011</a:t>
            </a:r>
          </a:p>
          <a:p>
            <a:pPr marL="0">
              <a:buFontTx/>
              <a:buNone/>
            </a:pPr>
            <a:r>
              <a:rPr lang="cs-CZ" sz="1800" b="0" dirty="0"/>
              <a:t>https://www.cartesiangp.com/</a:t>
            </a:r>
            <a:endParaRPr lang="en-US" sz="1800" b="0" dirty="0"/>
          </a:p>
          <a:p>
            <a:pPr marL="0">
              <a:buFontTx/>
              <a:buNone/>
            </a:pPr>
            <a:r>
              <a:rPr lang="en-US" altLang="cs-CZ" sz="1800" b="0" kern="0" dirty="0" err="1"/>
              <a:t>Sekanina</a:t>
            </a:r>
            <a:r>
              <a:rPr lang="en-US" altLang="cs-CZ" sz="1800" b="0" kern="0" dirty="0"/>
              <a:t> L., V</a:t>
            </a:r>
            <a:r>
              <a:rPr lang="cs-CZ" altLang="cs-CZ" sz="1800" b="0" kern="0" dirty="0" err="1"/>
              <a:t>ašíček</a:t>
            </a:r>
            <a:r>
              <a:rPr lang="cs-CZ" altLang="cs-CZ" sz="1800" b="0" kern="0" dirty="0"/>
              <a:t> Z., </a:t>
            </a:r>
            <a:r>
              <a:rPr lang="en-US" altLang="cs-CZ" sz="1800" b="0" kern="0" dirty="0"/>
              <a:t>M</a:t>
            </a:r>
            <a:r>
              <a:rPr lang="cs-CZ" altLang="cs-CZ" sz="1800" b="0" kern="0" dirty="0" err="1"/>
              <a:t>rázek</a:t>
            </a:r>
            <a:r>
              <a:rPr lang="cs-CZ" altLang="cs-CZ" sz="1800" b="0" kern="0" dirty="0"/>
              <a:t> V.:</a:t>
            </a:r>
            <a:r>
              <a:rPr lang="en-US" altLang="cs-CZ" sz="1800" b="0" kern="0" dirty="0"/>
              <a:t> Automated Search-Based Functional Approximation for Digital Circuits. Approximate Circuits - Methodologies and CAD. </a:t>
            </a:r>
            <a:r>
              <a:rPr lang="cs-CZ" altLang="cs-CZ" sz="1800" b="0" kern="0" dirty="0" err="1"/>
              <a:t>Springer</a:t>
            </a:r>
            <a:r>
              <a:rPr lang="en-US" altLang="cs-CZ" sz="1800" b="0" kern="0" dirty="0"/>
              <a:t>, 2019, pp. 175-203</a:t>
            </a:r>
          </a:p>
          <a:p>
            <a:pPr>
              <a:buFontTx/>
              <a:buNone/>
            </a:pPr>
            <a:endParaRPr lang="en-US" altLang="cs-CZ" sz="1800" b="0" kern="0" dirty="0"/>
          </a:p>
          <a:p>
            <a:pPr>
              <a:buFontTx/>
              <a:buNone/>
            </a:pPr>
            <a:r>
              <a:rPr lang="en-US" altLang="cs-CZ" sz="1800" b="0" kern="0" dirty="0">
                <a:solidFill>
                  <a:srgbClr val="FF0000"/>
                </a:solidFill>
              </a:rPr>
              <a:t>DEAP: Distributed Evolutionary Algorithms in Python</a:t>
            </a:r>
          </a:p>
          <a:p>
            <a:pPr>
              <a:buFontTx/>
              <a:buNone/>
            </a:pPr>
            <a:r>
              <a:rPr lang="en-US" altLang="cs-CZ" sz="1800" b="0" kern="0" dirty="0">
                <a:solidFill>
                  <a:srgbClr val="FF0000"/>
                </a:solidFill>
              </a:rPr>
              <a:t>https://deap.readthedocs.io/en/master/</a:t>
            </a:r>
          </a:p>
          <a:p>
            <a:endParaRPr lang="cs-CZ" altLang="cs-CZ" sz="1800" b="0" kern="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12" y="725989"/>
            <a:ext cx="753196" cy="11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7" descr="gp4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12" y="1989138"/>
            <a:ext cx="748647" cy="113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13" y="3267734"/>
            <a:ext cx="750128" cy="106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13" y="4567375"/>
            <a:ext cx="753196" cy="113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5881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196752"/>
            <a:ext cx="8640960" cy="2334246"/>
          </a:xfrm>
        </p:spPr>
        <p:txBody>
          <a:bodyPr/>
          <a:lstStyle/>
          <a:p>
            <a:pPr algn="ctr"/>
            <a:r>
              <a:rPr lang="en-US" altLang="cs-CZ" b="1" dirty="0"/>
              <a:t>Thank you for your attention!</a:t>
            </a:r>
            <a:br>
              <a:rPr lang="en-US" altLang="cs-CZ" b="1" dirty="0"/>
            </a:br>
            <a:endParaRPr lang="cs-CZ" altLang="cs-CZ" sz="2800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91580" y="3609020"/>
            <a:ext cx="7669359" cy="2543844"/>
          </a:xfrm>
        </p:spPr>
        <p:txBody>
          <a:bodyPr/>
          <a:lstStyle/>
          <a:p>
            <a:pPr algn="ctr"/>
            <a:r>
              <a:rPr lang="cs-CZ" altLang="cs-CZ" sz="2800" dirty="0"/>
              <a:t>Lukáš Sekanina</a:t>
            </a:r>
            <a:endParaRPr lang="en-US" altLang="cs-CZ" sz="2800" dirty="0"/>
          </a:p>
          <a:p>
            <a:pPr algn="ctr"/>
            <a:r>
              <a:rPr lang="en-US" altLang="cs-CZ" dirty="0">
                <a:solidFill>
                  <a:schemeClr val="bg1">
                    <a:lumMod val="50000"/>
                  </a:schemeClr>
                </a:solidFill>
              </a:rPr>
              <a:t>Faculty of Information Technology</a:t>
            </a:r>
          </a:p>
          <a:p>
            <a:pPr algn="ctr"/>
            <a:r>
              <a:rPr lang="en-US" altLang="cs-CZ" dirty="0">
                <a:solidFill>
                  <a:schemeClr val="bg1">
                    <a:lumMod val="50000"/>
                  </a:schemeClr>
                </a:solidFill>
              </a:rPr>
              <a:t>Brno University of Technology</a:t>
            </a:r>
          </a:p>
          <a:p>
            <a:pPr algn="ctr"/>
            <a:r>
              <a:rPr lang="en-US" altLang="cs-CZ" sz="1800" dirty="0">
                <a:solidFill>
                  <a:schemeClr val="bg1">
                    <a:lumMod val="50000"/>
                  </a:schemeClr>
                </a:solidFill>
              </a:rPr>
              <a:t>sekanina@fit.vutbr.cz</a:t>
            </a:r>
          </a:p>
          <a:p>
            <a:pPr algn="ctr"/>
            <a:r>
              <a:rPr lang="cs-CZ" altLang="cs-CZ" sz="1800" dirty="0">
                <a:solidFill>
                  <a:schemeClr val="bg1">
                    <a:lumMod val="50000"/>
                  </a:schemeClr>
                </a:solidFill>
              </a:rPr>
              <a:t>https://www.fit.vut.cz/person/sekanina/</a:t>
            </a:r>
            <a:endParaRPr lang="en-US" altLang="cs-CZ" sz="18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cs-CZ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BISSIT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, July </a:t>
            </a:r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, 20</a:t>
            </a:r>
            <a:r>
              <a:rPr lang="en-US" altLang="cs-CZ" sz="2400" dirty="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cs-CZ" altLang="cs-CZ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endParaRPr lang="cs-CZ" altLang="cs-CZ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design by GP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1" y="690568"/>
            <a:ext cx="7056399" cy="5594330"/>
          </a:xfrm>
        </p:spPr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New (unexpected) and useful designs and solutions can be obtained.</a:t>
            </a:r>
          </a:p>
          <a:p>
            <a:pPr lvl="1"/>
            <a:r>
              <a:rPr lang="en-US" dirty="0"/>
              <a:t>Human effort is reduced.</a:t>
            </a:r>
          </a:p>
          <a:p>
            <a:pPr lvl="1"/>
            <a:r>
              <a:rPr lang="en-US" dirty="0"/>
              <a:t>The design can be performed online and autonomously, in target applications such as adaptive, learning and self-repairing systems.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Computation time (search method + simulator)</a:t>
            </a:r>
          </a:p>
          <a:p>
            <a:pPr lvl="1"/>
            <a:r>
              <a:rPr lang="en-US" dirty="0"/>
              <a:t>New ethical issues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8</a:t>
            </a:fld>
            <a:endParaRPr lang="en-US" altLang="cs-CZ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" y="692696"/>
            <a:ext cx="576064" cy="56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" y="3573016"/>
            <a:ext cx="564949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30" y="839083"/>
            <a:ext cx="2181632" cy="201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28283" y="2851048"/>
            <a:ext cx="1863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50" b="0" dirty="0">
                <a:solidFill>
                  <a:schemeClr val="tx1"/>
                </a:solidFill>
              </a:rPr>
              <a:t>NASA AMES, ST5 Mission</a:t>
            </a:r>
            <a:endParaRPr lang="cs-CZ" sz="105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/>
              <a:t>Evolutionary algorithms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Genetic programming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Cartesian genetic programming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from FIT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9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570579920"/>
      </p:ext>
    </p:extLst>
  </p:cSld>
  <p:clrMapOvr>
    <a:masterClrMapping/>
  </p:clrMapOvr>
</p:sld>
</file>

<file path=ppt/theme/theme1.xml><?xml version="1.0" encoding="utf-8"?>
<a:theme xmlns:a="http://schemas.openxmlformats.org/drawingml/2006/main" name="FIT novy styl 4x3 EN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51108 001 FIT nový styl 4x3 EN-001" id="{A7821D2F-9854-4CB8-B5D8-CB6210D7296B}" vid="{3F5EDCCD-F176-48EF-A9DF-CCDD6D82C3A2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novy styl 4x3 EN</Template>
  <TotalTime>7745</TotalTime>
  <Words>5826</Words>
  <Application>Microsoft Office PowerPoint</Application>
  <PresentationFormat>On-screen Show (4:3)</PresentationFormat>
  <Paragraphs>983</Paragraphs>
  <Slides>72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9" baseType="lpstr">
      <vt:lpstr>ＭＳ Ｐゴシック</vt:lpstr>
      <vt:lpstr>Arial</vt:lpstr>
      <vt:lpstr>Arial Unicode MS</vt:lpstr>
      <vt:lpstr>Calibri</vt:lpstr>
      <vt:lpstr>Cambria Math</vt:lpstr>
      <vt:lpstr>Century Gothic</vt:lpstr>
      <vt:lpstr>Courier</vt:lpstr>
      <vt:lpstr>Courier New</vt:lpstr>
      <vt:lpstr>Symbol</vt:lpstr>
      <vt:lpstr>Tahoma</vt:lpstr>
      <vt:lpstr>Times</vt:lpstr>
      <vt:lpstr>Times New Roman</vt:lpstr>
      <vt:lpstr>Verdana</vt:lpstr>
      <vt:lpstr>Wingdings</vt:lpstr>
      <vt:lpstr>FIT novy styl 4x3 EN</vt:lpstr>
      <vt:lpstr>Bitmap Image</vt:lpstr>
      <vt:lpstr>Rovnice</vt:lpstr>
      <vt:lpstr>Genetic Programming</vt:lpstr>
      <vt:lpstr>Genetic programing (GP)</vt:lpstr>
      <vt:lpstr>Automated design</vt:lpstr>
      <vt:lpstr>Automated design</vt:lpstr>
      <vt:lpstr>Automated design</vt:lpstr>
      <vt:lpstr>Automated design</vt:lpstr>
      <vt:lpstr>Example of the search space: a simple antenna optimization</vt:lpstr>
      <vt:lpstr>Automated design by GP</vt:lpstr>
      <vt:lpstr>Outline </vt:lpstr>
      <vt:lpstr>Black box optimization</vt:lpstr>
      <vt:lpstr>Random Search vs Hill Climbing vs Evolutionary Algorithm</vt:lpstr>
      <vt:lpstr>Darwinian Evolution  </vt:lpstr>
      <vt:lpstr>Evolutionary algorithm (EA) </vt:lpstr>
      <vt:lpstr>EA: From genotype to phenotype and its fitness</vt:lpstr>
      <vt:lpstr>Evolutionary algorithms</vt:lpstr>
      <vt:lpstr>The main loop of EA</vt:lpstr>
      <vt:lpstr>The main loop of EA</vt:lpstr>
      <vt:lpstr>Terminology in EA (inspired in biology)</vt:lpstr>
      <vt:lpstr>Problem encoding</vt:lpstr>
      <vt:lpstr>Genetic operators – crossover over binary vectors</vt:lpstr>
      <vt:lpstr>Genetic operators – mutation</vt:lpstr>
      <vt:lpstr>Selection of parents</vt:lpstr>
      <vt:lpstr>Roulette wheel selection (example)</vt:lpstr>
      <vt:lpstr>Replacement and termination criteria</vt:lpstr>
      <vt:lpstr>Examples</vt:lpstr>
      <vt:lpstr>In order to use EA one has to:</vt:lpstr>
      <vt:lpstr>Evaluation of EAs: Is EA1 better than EA2?</vt:lpstr>
      <vt:lpstr>Ex.1: What is the most suitable population size and mutation probability?</vt:lpstr>
      <vt:lpstr>Ex. 2: Comparison of EA-A and EA-B in the circuit area optimization (minimization)</vt:lpstr>
      <vt:lpstr>Outline </vt:lpstr>
      <vt:lpstr>GP: Principles</vt:lpstr>
      <vt:lpstr>GP Flowchart</vt:lpstr>
      <vt:lpstr>GP: Program representation using a syntax tree</vt:lpstr>
      <vt:lpstr>GP: Random program generation</vt:lpstr>
      <vt:lpstr>GP: Crossover</vt:lpstr>
      <vt:lpstr>GP: Mutation</vt:lpstr>
      <vt:lpstr>Symbolic regression (~ data fitting)</vt:lpstr>
      <vt:lpstr>Symbolic regression</vt:lpstr>
      <vt:lpstr>Symbolic regression – Example 1</vt:lpstr>
      <vt:lpstr>Symbolic regression – Example 1</vt:lpstr>
      <vt:lpstr>Symbolic regression – Example 1</vt:lpstr>
      <vt:lpstr>Symbolic regression – Example 2</vt:lpstr>
      <vt:lpstr>Symbolic regression – Example 2</vt:lpstr>
      <vt:lpstr>Symbolic regression – Example 2</vt:lpstr>
      <vt:lpstr>Applications of GP</vt:lpstr>
      <vt:lpstr>Humies competition at GECCO conferences</vt:lpstr>
      <vt:lpstr>Humies competition</vt:lpstr>
      <vt:lpstr>Humies winners</vt:lpstr>
      <vt:lpstr>Types of GP</vt:lpstr>
      <vt:lpstr>Outline </vt:lpstr>
      <vt:lpstr>Cartesian Genetic Programming (CGP) [Miller, 1999]</vt:lpstr>
      <vt:lpstr>CGP: Representation for logic networks (example)</vt:lpstr>
      <vt:lpstr>CGP: Circuit construction from a chromosome</vt:lpstr>
      <vt:lpstr>CGP: Fitness function for circuit design</vt:lpstr>
      <vt:lpstr>CGP: Mutation-based search</vt:lpstr>
      <vt:lpstr>CGP: Search algorithm (1 + )</vt:lpstr>
      <vt:lpstr>CGP: Search algorithm (1 + )</vt:lpstr>
      <vt:lpstr>CGP: Example 9-parity</vt:lpstr>
      <vt:lpstr>CGP: Example 9-parity (analysis of a candidate solution with fitness 257)</vt:lpstr>
      <vt:lpstr>CGP: Example 9-parity</vt:lpstr>
      <vt:lpstr>Outline </vt:lpstr>
      <vt:lpstr>CGP: Minimization of the number of gates of a fully-functional circuit </vt:lpstr>
      <vt:lpstr>Non-linear image filter</vt:lpstr>
      <vt:lpstr>Evolutionary design of image filters with CGP</vt:lpstr>
      <vt:lpstr>CGP: Evolutionary design with 8-bit components (FPGA)</vt:lpstr>
      <vt:lpstr>Comparison of various filters</vt:lpstr>
      <vt:lpstr>Hash function design</vt:lpstr>
      <vt:lpstr>CNN design with CGP</vt:lpstr>
      <vt:lpstr>Summary: EA</vt:lpstr>
      <vt:lpstr>Summary: GP</vt:lpstr>
      <vt:lpstr>References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</dc:title>
  <dc:creator>sekanina</dc:creator>
  <cp:lastModifiedBy>Sekanina Lukáš (2913)</cp:lastModifiedBy>
  <cp:revision>1644</cp:revision>
  <dcterms:created xsi:type="dcterms:W3CDTF">2015-11-28T16:48:44Z</dcterms:created>
  <dcterms:modified xsi:type="dcterms:W3CDTF">2021-07-14T11:42:22Z</dcterms:modified>
</cp:coreProperties>
</file>